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3" r:id="rId5"/>
    <p:sldId id="290" r:id="rId6"/>
    <p:sldId id="291" r:id="rId7"/>
    <p:sldId id="277" r:id="rId8"/>
    <p:sldId id="283" r:id="rId9"/>
    <p:sldId id="285" r:id="rId10"/>
    <p:sldId id="287" r:id="rId11"/>
    <p:sldId id="288" r:id="rId12"/>
    <p:sldId id="292" r:id="rId13"/>
    <p:sldId id="293" r:id="rId14"/>
    <p:sldId id="294" r:id="rId15"/>
    <p:sldId id="295" r:id="rId16"/>
    <p:sldId id="296" r:id="rId17"/>
    <p:sldId id="297" r:id="rId18"/>
    <p:sldId id="289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D99B01"/>
    <a:srgbClr val="9900CC"/>
    <a:srgbClr val="FF66CC"/>
    <a:srgbClr val="FF67AC"/>
    <a:srgbClr val="CC0099"/>
    <a:srgbClr val="FFDC47"/>
    <a:srgbClr val="5EEC3C"/>
    <a:srgbClr val="CCCC00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08" y="-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Proračun Općine Bogdanovci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Proračun 2026.</c:v>
                </c:pt>
                <c:pt idx="1">
                  <c:v>Proračun 2027.</c:v>
                </c:pt>
                <c:pt idx="2">
                  <c:v>Proračun 2028.</c:v>
                </c:pt>
              </c:strCache>
            </c:strRef>
          </c:cat>
          <c:val>
            <c:numRef>
              <c:f>Sheet1!$B$2:$B$4</c:f>
              <c:numCache>
                <c:formatCode>#,##0.00</c:formatCode>
                <c:ptCount val="3"/>
                <c:pt idx="0">
                  <c:v>6601844.0499999998</c:v>
                </c:pt>
                <c:pt idx="1">
                  <c:v>2272850</c:v>
                </c:pt>
                <c:pt idx="2" formatCode="General">
                  <c:v>2018150</c:v>
                </c:pt>
              </c:numCache>
            </c:numRef>
          </c:val>
        </c:ser>
        <c:axId val="48688512"/>
        <c:axId val="48858240"/>
      </c:barChart>
      <c:catAx>
        <c:axId val="48688512"/>
        <c:scaling>
          <c:orientation val="minMax"/>
        </c:scaling>
        <c:axPos val="b"/>
        <c:tickLblPos val="nextTo"/>
        <c:crossAx val="48858240"/>
        <c:crosses val="autoZero"/>
        <c:auto val="1"/>
        <c:lblAlgn val="ctr"/>
        <c:lblOffset val="100"/>
      </c:catAx>
      <c:valAx>
        <c:axId val="48858240"/>
        <c:scaling>
          <c:orientation val="minMax"/>
        </c:scaling>
        <c:axPos val="l"/>
        <c:majorGridlines/>
        <c:numFmt formatCode="#,##0.00" sourceLinked="1"/>
        <c:tickLblPos val="nextTo"/>
        <c:crossAx val="4868851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Prihodi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Prihodi od poreza</c:v>
                </c:pt>
                <c:pt idx="1">
                  <c:v>Pomoći od inozemnih i subjekata opće države</c:v>
                </c:pt>
                <c:pt idx="2">
                  <c:v>Prihodi od imovine</c:v>
                </c:pt>
                <c:pt idx="3">
                  <c:v>Prihodi po administrativnoj pristojbi po posebnim propisima</c:v>
                </c:pt>
                <c:pt idx="4">
                  <c:v>Ostali prihodi</c:v>
                </c:pt>
                <c:pt idx="5">
                  <c:v>Prihodi od prodaje neproizvodne imovine </c:v>
                </c:pt>
              </c:strCache>
            </c:strRef>
          </c:cat>
          <c:val>
            <c:numRef>
              <c:f>Sheet1!$B$2:$B$7</c:f>
              <c:numCache>
                <c:formatCode>#,##0.00</c:formatCode>
                <c:ptCount val="6"/>
                <c:pt idx="0">
                  <c:v>594780</c:v>
                </c:pt>
                <c:pt idx="1">
                  <c:v>5342744.09</c:v>
                </c:pt>
                <c:pt idx="2" formatCode="#,##0">
                  <c:v>101980</c:v>
                </c:pt>
                <c:pt idx="3" formatCode="#,##0">
                  <c:v>419328.31</c:v>
                </c:pt>
                <c:pt idx="4" formatCode="#,##0">
                  <c:v>140</c:v>
                </c:pt>
                <c:pt idx="5" formatCode="#,##0">
                  <c:v>138471.65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layout>
        <c:manualLayout>
          <c:xMode val="edge"/>
          <c:yMode val="edge"/>
          <c:x val="0.55076638061945682"/>
          <c:y val="5.587302704622463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9042181102734679E-2"/>
          <c:y val="0.31479391371956783"/>
          <c:w val="0.42950596760319848"/>
          <c:h val="0.522666371236869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Rashodi za 2026.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Rashodi za zaposlene </c:v>
                </c:pt>
                <c:pt idx="1">
                  <c:v>Materijalni rashodi </c:v>
                </c:pt>
                <c:pt idx="2">
                  <c:v>Financijski rashodi </c:v>
                </c:pt>
                <c:pt idx="3">
                  <c:v>Subvencije</c:v>
                </c:pt>
                <c:pt idx="4">
                  <c:v>Pomoći dane u inozemstvu i unutar opće države</c:v>
                </c:pt>
                <c:pt idx="5">
                  <c:v>Naknade građanima i kućanstvima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695200</c:v>
                </c:pt>
                <c:pt idx="1">
                  <c:v>761001</c:v>
                </c:pt>
                <c:pt idx="2">
                  <c:v>5370</c:v>
                </c:pt>
                <c:pt idx="3">
                  <c:v>36000</c:v>
                </c:pt>
                <c:pt idx="4">
                  <c:v>237400</c:v>
                </c:pt>
                <c:pt idx="5">
                  <c:v>99200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3065546612758885"/>
          <c:y val="0.23325968919078899"/>
          <c:w val="0.45095371595888567"/>
          <c:h val="0.6600736228118731"/>
        </c:manualLayout>
      </c:layout>
      <c:txPr>
        <a:bodyPr/>
        <a:lstStyle/>
        <a:p>
          <a:pPr>
            <a:defRPr sz="930" kern="800" spc="0" baseline="0"/>
          </a:pPr>
          <a:endParaRPr lang="sr-Latn-CS"/>
        </a:p>
      </c:txPr>
    </c:legend>
    <c:plotVisOnly val="1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8E556-1B21-4848-959C-FDC341D95F6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0DD8A98-16AB-4B0D-AB9B-A8936549AD31}">
      <dgm:prSet phldrT="[Text]" custT="1"/>
      <dgm:spPr/>
      <dgm:t>
        <a:bodyPr/>
        <a:lstStyle/>
        <a:p>
          <a:r>
            <a:rPr lang="hr-HR" sz="2600" dirty="0"/>
            <a:t>OPĆI DIO</a:t>
          </a:r>
        </a:p>
      </dgm:t>
    </dgm:pt>
    <dgm:pt modelId="{C3EDAE51-C2BF-4BD3-9542-6FB1531D9C42}" type="parTrans" cxnId="{70892EF1-954E-4727-86B9-96079B4A76C8}">
      <dgm:prSet/>
      <dgm:spPr/>
      <dgm:t>
        <a:bodyPr/>
        <a:lstStyle/>
        <a:p>
          <a:endParaRPr lang="hr-HR"/>
        </a:p>
      </dgm:t>
    </dgm:pt>
    <dgm:pt modelId="{89B6197D-8B0F-41AD-8748-5227BEABEA40}" type="sibTrans" cxnId="{70892EF1-954E-4727-86B9-96079B4A76C8}">
      <dgm:prSet/>
      <dgm:spPr/>
      <dgm:t>
        <a:bodyPr/>
        <a:lstStyle/>
        <a:p>
          <a:endParaRPr lang="hr-HR"/>
        </a:p>
      </dgm:t>
    </dgm:pt>
    <dgm:pt modelId="{D04AFED5-F7DA-40B4-9448-D5734EB988C7}">
      <dgm:prSet phldrT="[Text]" custT="1"/>
      <dgm:spPr/>
      <dgm:t>
        <a:bodyPr/>
        <a:lstStyle/>
        <a:p>
          <a:r>
            <a:rPr lang="hr-HR" sz="2600" dirty="0"/>
            <a:t>POSEBNI DIO</a:t>
          </a:r>
        </a:p>
      </dgm:t>
    </dgm:pt>
    <dgm:pt modelId="{050AE020-E718-428B-835C-3667FACDFF89}" type="parTrans" cxnId="{1C4AC600-642C-4CC3-B0B9-61CCDE193422}">
      <dgm:prSet/>
      <dgm:spPr/>
      <dgm:t>
        <a:bodyPr/>
        <a:lstStyle/>
        <a:p>
          <a:endParaRPr lang="hr-HR"/>
        </a:p>
      </dgm:t>
    </dgm:pt>
    <dgm:pt modelId="{40875B62-9E15-45E0-BB88-01C650153AA1}" type="sibTrans" cxnId="{1C4AC600-642C-4CC3-B0B9-61CCDE193422}">
      <dgm:prSet/>
      <dgm:spPr/>
      <dgm:t>
        <a:bodyPr/>
        <a:lstStyle/>
        <a:p>
          <a:endParaRPr lang="hr-HR"/>
        </a:p>
      </dgm:t>
    </dgm:pt>
    <dgm:pt modelId="{5F27CA0E-3DB4-4A10-8E53-255B825AC5C1}">
      <dgm:prSet phldrT="[Text]" custT="1"/>
      <dgm:spPr/>
      <dgm:t>
        <a:bodyPr/>
        <a:lstStyle/>
        <a:p>
          <a:r>
            <a:rPr lang="hr-HR" sz="2600" dirty="0"/>
            <a:t>PLAN RAZVOJNIH PROGRAMA</a:t>
          </a:r>
        </a:p>
      </dgm:t>
    </dgm:pt>
    <dgm:pt modelId="{8C71F909-724B-4D21-ACE1-7072F8A01A23}" type="sibTrans" cxnId="{2B98AA80-1126-471A-A126-1185305D116D}">
      <dgm:prSet/>
      <dgm:spPr/>
      <dgm:t>
        <a:bodyPr/>
        <a:lstStyle/>
        <a:p>
          <a:endParaRPr lang="hr-HR"/>
        </a:p>
      </dgm:t>
    </dgm:pt>
    <dgm:pt modelId="{1A3ACBD3-A133-46EB-8D3D-EA4FA25CC62C}" type="parTrans" cxnId="{2B98AA80-1126-471A-A126-1185305D116D}">
      <dgm:prSet/>
      <dgm:spPr/>
      <dgm:t>
        <a:bodyPr/>
        <a:lstStyle/>
        <a:p>
          <a:endParaRPr lang="hr-HR"/>
        </a:p>
      </dgm:t>
    </dgm:pt>
    <dgm:pt modelId="{51FE5042-5B0F-4CC4-966A-B9D599343C84}" type="pres">
      <dgm:prSet presAssocID="{BB68E556-1B21-4848-959C-FDC341D95F6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A5947CD-1774-4D75-95C0-48F1D08BD1B1}" type="pres">
      <dgm:prSet presAssocID="{A0DD8A98-16AB-4B0D-AB9B-A8936549AD31}" presName="composite" presStyleCnt="0"/>
      <dgm:spPr/>
    </dgm:pt>
    <dgm:pt modelId="{F23340CE-460C-4A70-9FFF-4C268EB5AB21}" type="pres">
      <dgm:prSet presAssocID="{A0DD8A98-16AB-4B0D-AB9B-A8936549AD31}" presName="imgShp" presStyleLbl="fgImgPlace1" presStyleIdx="0" presStyleCnt="3" custLinFactNeighborX="-6279" custLinFactNeighborY="-153"/>
      <dgm:spPr>
        <a:prstGeom prst="flowChartConnector">
          <a:avLst/>
        </a:prstGeom>
      </dgm:spPr>
    </dgm:pt>
    <dgm:pt modelId="{FE71E6F1-8B58-473A-BA68-0EE1BCE7E738}" type="pres">
      <dgm:prSet presAssocID="{A0DD8A98-16AB-4B0D-AB9B-A8936549AD31}" presName="txShp" presStyleLbl="node1" presStyleIdx="0" presStyleCnt="3" custLinFactNeighborY="190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70EF0C-E7A8-411A-9C5D-8CFAB966FD85}" type="pres">
      <dgm:prSet presAssocID="{89B6197D-8B0F-41AD-8748-5227BEABEA40}" presName="spacing" presStyleCnt="0"/>
      <dgm:spPr/>
    </dgm:pt>
    <dgm:pt modelId="{5B523CAD-6A9B-4890-98B9-C14926032279}" type="pres">
      <dgm:prSet presAssocID="{D04AFED5-F7DA-40B4-9448-D5734EB988C7}" presName="composite" presStyleCnt="0"/>
      <dgm:spPr/>
    </dgm:pt>
    <dgm:pt modelId="{53B6CA17-E8ED-4A6C-B3FD-AB2D7A80BD44}" type="pres">
      <dgm:prSet presAssocID="{D04AFED5-F7DA-40B4-9448-D5734EB988C7}" presName="imgShp" presStyleLbl="fgImgPlace1" presStyleIdx="1" presStyleCnt="3"/>
      <dgm:spPr/>
    </dgm:pt>
    <dgm:pt modelId="{726C562A-97D9-4AA4-BB83-992726684FEC}" type="pres">
      <dgm:prSet presAssocID="{D04AFED5-F7DA-40B4-9448-D5734EB988C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BBD863-F487-48E2-BB62-5CB79A1A57BC}" type="pres">
      <dgm:prSet presAssocID="{40875B62-9E15-45E0-BB88-01C650153AA1}" presName="spacing" presStyleCnt="0"/>
      <dgm:spPr/>
    </dgm:pt>
    <dgm:pt modelId="{FFF4DF3A-DA0A-4EFD-901B-D8E4AC1794C5}" type="pres">
      <dgm:prSet presAssocID="{5F27CA0E-3DB4-4A10-8E53-255B825AC5C1}" presName="composite" presStyleCnt="0"/>
      <dgm:spPr/>
    </dgm:pt>
    <dgm:pt modelId="{AC5E8744-EB69-47FD-BFB8-914C91CA52A1}" type="pres">
      <dgm:prSet presAssocID="{5F27CA0E-3DB4-4A10-8E53-255B825AC5C1}" presName="imgShp" presStyleLbl="fgImgPlace1" presStyleIdx="2" presStyleCnt="3"/>
      <dgm:spPr/>
    </dgm:pt>
    <dgm:pt modelId="{D9FA5C34-D3F5-40D4-BD78-31680492D05B}" type="pres">
      <dgm:prSet presAssocID="{5F27CA0E-3DB4-4A10-8E53-255B825AC5C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3B6ABD0-34BC-4FED-B558-B3EA1D1C1390}" type="presOf" srcId="{BB68E556-1B21-4848-959C-FDC341D95F68}" destId="{51FE5042-5B0F-4CC4-966A-B9D599343C84}" srcOrd="0" destOrd="0" presId="urn:microsoft.com/office/officeart/2005/8/layout/vList3#1"/>
    <dgm:cxn modelId="{8ADE2005-12CC-4247-9FA4-D4BE31651090}" type="presOf" srcId="{A0DD8A98-16AB-4B0D-AB9B-A8936549AD31}" destId="{FE71E6F1-8B58-473A-BA68-0EE1BCE7E738}" srcOrd="0" destOrd="0" presId="urn:microsoft.com/office/officeart/2005/8/layout/vList3#1"/>
    <dgm:cxn modelId="{70892EF1-954E-4727-86B9-96079B4A76C8}" srcId="{BB68E556-1B21-4848-959C-FDC341D95F68}" destId="{A0DD8A98-16AB-4B0D-AB9B-A8936549AD31}" srcOrd="0" destOrd="0" parTransId="{C3EDAE51-C2BF-4BD3-9542-6FB1531D9C42}" sibTransId="{89B6197D-8B0F-41AD-8748-5227BEABEA40}"/>
    <dgm:cxn modelId="{1C4AC600-642C-4CC3-B0B9-61CCDE193422}" srcId="{BB68E556-1B21-4848-959C-FDC341D95F68}" destId="{D04AFED5-F7DA-40B4-9448-D5734EB988C7}" srcOrd="1" destOrd="0" parTransId="{050AE020-E718-428B-835C-3667FACDFF89}" sibTransId="{40875B62-9E15-45E0-BB88-01C650153AA1}"/>
    <dgm:cxn modelId="{2B98AA80-1126-471A-A126-1185305D116D}" srcId="{BB68E556-1B21-4848-959C-FDC341D95F68}" destId="{5F27CA0E-3DB4-4A10-8E53-255B825AC5C1}" srcOrd="2" destOrd="0" parTransId="{1A3ACBD3-A133-46EB-8D3D-EA4FA25CC62C}" sibTransId="{8C71F909-724B-4D21-ACE1-7072F8A01A23}"/>
    <dgm:cxn modelId="{2F3959F9-2132-4672-8DDF-3F6145F350C7}" type="presOf" srcId="{5F27CA0E-3DB4-4A10-8E53-255B825AC5C1}" destId="{D9FA5C34-D3F5-40D4-BD78-31680492D05B}" srcOrd="0" destOrd="0" presId="urn:microsoft.com/office/officeart/2005/8/layout/vList3#1"/>
    <dgm:cxn modelId="{7C572A87-633E-4267-83CC-A37EACCACF48}" type="presOf" srcId="{D04AFED5-F7DA-40B4-9448-D5734EB988C7}" destId="{726C562A-97D9-4AA4-BB83-992726684FEC}" srcOrd="0" destOrd="0" presId="urn:microsoft.com/office/officeart/2005/8/layout/vList3#1"/>
    <dgm:cxn modelId="{5B11CC50-C516-41BD-847D-52929832D5A0}" type="presParOf" srcId="{51FE5042-5B0F-4CC4-966A-B9D599343C84}" destId="{4A5947CD-1774-4D75-95C0-48F1D08BD1B1}" srcOrd="0" destOrd="0" presId="urn:microsoft.com/office/officeart/2005/8/layout/vList3#1"/>
    <dgm:cxn modelId="{7392ADE9-7562-4400-B1B4-8590A19F6F97}" type="presParOf" srcId="{4A5947CD-1774-4D75-95C0-48F1D08BD1B1}" destId="{F23340CE-460C-4A70-9FFF-4C268EB5AB21}" srcOrd="0" destOrd="0" presId="urn:microsoft.com/office/officeart/2005/8/layout/vList3#1"/>
    <dgm:cxn modelId="{83B5E843-4983-4BDC-8623-6D48E1C7A839}" type="presParOf" srcId="{4A5947CD-1774-4D75-95C0-48F1D08BD1B1}" destId="{FE71E6F1-8B58-473A-BA68-0EE1BCE7E738}" srcOrd="1" destOrd="0" presId="urn:microsoft.com/office/officeart/2005/8/layout/vList3#1"/>
    <dgm:cxn modelId="{A881FDA4-F315-4D8A-B3FA-E00B426AFA41}" type="presParOf" srcId="{51FE5042-5B0F-4CC4-966A-B9D599343C84}" destId="{B270EF0C-E7A8-411A-9C5D-8CFAB966FD85}" srcOrd="1" destOrd="0" presId="urn:microsoft.com/office/officeart/2005/8/layout/vList3#1"/>
    <dgm:cxn modelId="{251B4C9E-F3D7-4C79-8AB3-E595A783B0DC}" type="presParOf" srcId="{51FE5042-5B0F-4CC4-966A-B9D599343C84}" destId="{5B523CAD-6A9B-4890-98B9-C14926032279}" srcOrd="2" destOrd="0" presId="urn:microsoft.com/office/officeart/2005/8/layout/vList3#1"/>
    <dgm:cxn modelId="{EFD68D50-FACE-4822-8D01-BDD5DCC8B7D5}" type="presParOf" srcId="{5B523CAD-6A9B-4890-98B9-C14926032279}" destId="{53B6CA17-E8ED-4A6C-B3FD-AB2D7A80BD44}" srcOrd="0" destOrd="0" presId="urn:microsoft.com/office/officeart/2005/8/layout/vList3#1"/>
    <dgm:cxn modelId="{3FF6E5C3-47EA-4CE8-A4B4-B35E4300B544}" type="presParOf" srcId="{5B523CAD-6A9B-4890-98B9-C14926032279}" destId="{726C562A-97D9-4AA4-BB83-992726684FEC}" srcOrd="1" destOrd="0" presId="urn:microsoft.com/office/officeart/2005/8/layout/vList3#1"/>
    <dgm:cxn modelId="{C6C001D7-6ED7-466F-8B85-EF2BC258549C}" type="presParOf" srcId="{51FE5042-5B0F-4CC4-966A-B9D599343C84}" destId="{CBBBD863-F487-48E2-BB62-5CB79A1A57BC}" srcOrd="3" destOrd="0" presId="urn:microsoft.com/office/officeart/2005/8/layout/vList3#1"/>
    <dgm:cxn modelId="{5F8D3535-2CF5-4669-8888-33E5AB526DBA}" type="presParOf" srcId="{51FE5042-5B0F-4CC4-966A-B9D599343C84}" destId="{FFF4DF3A-DA0A-4EFD-901B-D8E4AC1794C5}" srcOrd="4" destOrd="0" presId="urn:microsoft.com/office/officeart/2005/8/layout/vList3#1"/>
    <dgm:cxn modelId="{80DAB3A9-4475-4DEB-AB7F-4EC2EA045166}" type="presParOf" srcId="{FFF4DF3A-DA0A-4EFD-901B-D8E4AC1794C5}" destId="{AC5E8744-EB69-47FD-BFB8-914C91CA52A1}" srcOrd="0" destOrd="0" presId="urn:microsoft.com/office/officeart/2005/8/layout/vList3#1"/>
    <dgm:cxn modelId="{809846BB-6CA4-44D4-80EF-9718AB7FFA43}" type="presParOf" srcId="{FFF4DF3A-DA0A-4EFD-901B-D8E4AC1794C5}" destId="{D9FA5C34-D3F5-40D4-BD78-31680492D05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E58B0E-E934-464B-9637-B8231DEBD94C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CF43F4EB-AC5C-480E-AD05-F37F8E66785E}">
      <dgm:prSet phldrT="[Text]"/>
      <dgm:spPr/>
      <dgm:t>
        <a:bodyPr/>
        <a:lstStyle/>
        <a:p>
          <a:endParaRPr lang="hr-HR" dirty="0"/>
        </a:p>
        <a:p>
          <a:endParaRPr lang="hr-HR" dirty="0"/>
        </a:p>
      </dgm:t>
    </dgm:pt>
    <dgm:pt modelId="{91800186-ED5E-41D1-9B02-D213CA7DEB6B}" type="parTrans" cxnId="{25DA8CF9-48BC-4924-9E36-86AA19054B5D}">
      <dgm:prSet/>
      <dgm:spPr/>
      <dgm:t>
        <a:bodyPr/>
        <a:lstStyle/>
        <a:p>
          <a:endParaRPr lang="hr-HR"/>
        </a:p>
      </dgm:t>
    </dgm:pt>
    <dgm:pt modelId="{EC54BA99-B3FA-4319-A5CE-72017E1DEFD8}" type="sibTrans" cxnId="{25DA8CF9-48BC-4924-9E36-86AA19054B5D}">
      <dgm:prSet/>
      <dgm:spPr/>
      <dgm:t>
        <a:bodyPr/>
        <a:lstStyle/>
        <a:p>
          <a:endParaRPr lang="hr-HR"/>
        </a:p>
      </dgm:t>
    </dgm:pt>
    <dgm:pt modelId="{411AE7E2-9086-4D0D-BBB5-D41205C2C196}">
      <dgm:prSet phldrT="[Text]"/>
      <dgm:spPr/>
      <dgm:t>
        <a:bodyPr/>
        <a:lstStyle/>
        <a:p>
          <a:endParaRPr lang="hr-HR" dirty="0"/>
        </a:p>
        <a:p>
          <a:endParaRPr lang="hr-HR" dirty="0"/>
        </a:p>
      </dgm:t>
    </dgm:pt>
    <dgm:pt modelId="{EDB9682D-F1AF-4BBF-A23D-55D3C24CCA65}" type="parTrans" cxnId="{52A7D859-3F92-45EC-B4B5-89061A3A20E5}">
      <dgm:prSet/>
      <dgm:spPr/>
      <dgm:t>
        <a:bodyPr/>
        <a:lstStyle/>
        <a:p>
          <a:endParaRPr lang="hr-HR"/>
        </a:p>
      </dgm:t>
    </dgm:pt>
    <dgm:pt modelId="{172B07B5-449E-4C7D-A4FD-4D4A172B1755}" type="sibTrans" cxnId="{52A7D859-3F92-45EC-B4B5-89061A3A20E5}">
      <dgm:prSet/>
      <dgm:spPr/>
      <dgm:t>
        <a:bodyPr/>
        <a:lstStyle/>
        <a:p>
          <a:endParaRPr lang="hr-HR"/>
        </a:p>
      </dgm:t>
    </dgm:pt>
    <dgm:pt modelId="{F3A2C412-F0EB-42A3-B8D7-5DEE10EC79E2}">
      <dgm:prSet phldrT="[Text]"/>
      <dgm:spPr/>
      <dgm:t>
        <a:bodyPr/>
        <a:lstStyle/>
        <a:p>
          <a:endParaRPr lang="hr-HR" dirty="0"/>
        </a:p>
        <a:p>
          <a:endParaRPr lang="hr-HR" dirty="0"/>
        </a:p>
      </dgm:t>
    </dgm:pt>
    <dgm:pt modelId="{69E332E6-2DBF-48F5-9EE9-865B58505528}" type="parTrans" cxnId="{6CDD83DE-ED3C-4C2E-927D-E724687863D0}">
      <dgm:prSet/>
      <dgm:spPr/>
      <dgm:t>
        <a:bodyPr/>
        <a:lstStyle/>
        <a:p>
          <a:endParaRPr lang="hr-HR"/>
        </a:p>
      </dgm:t>
    </dgm:pt>
    <dgm:pt modelId="{2B1A9EC6-ABA1-4521-9911-A908C0844314}" type="sibTrans" cxnId="{6CDD83DE-ED3C-4C2E-927D-E724687863D0}">
      <dgm:prSet/>
      <dgm:spPr/>
      <dgm:t>
        <a:bodyPr/>
        <a:lstStyle/>
        <a:p>
          <a:endParaRPr lang="hr-HR"/>
        </a:p>
      </dgm:t>
    </dgm:pt>
    <dgm:pt modelId="{9970428C-7CA7-4D94-86A2-C1B13FB14036}" type="pres">
      <dgm:prSet presAssocID="{AEE58B0E-E934-464B-9637-B8231DEBD94C}" presName="Name0" presStyleCnt="0">
        <dgm:presLayoutVars>
          <dgm:dir/>
          <dgm:resizeHandles val="exact"/>
        </dgm:presLayoutVars>
      </dgm:prSet>
      <dgm:spPr/>
    </dgm:pt>
    <dgm:pt modelId="{B8AA5E20-6405-4FB2-AF18-48B38A141811}" type="pres">
      <dgm:prSet presAssocID="{AEE58B0E-E934-464B-9637-B8231DEBD94C}" presName="fgShape" presStyleLbl="fgShp" presStyleIdx="0" presStyleCnt="1" custScaleY="175935"/>
      <dgm:spPr/>
    </dgm:pt>
    <dgm:pt modelId="{F283AA6F-A2D6-402A-AB30-42F4EE549E15}" type="pres">
      <dgm:prSet presAssocID="{AEE58B0E-E934-464B-9637-B8231DEBD94C}" presName="linComp" presStyleCnt="0"/>
      <dgm:spPr/>
    </dgm:pt>
    <dgm:pt modelId="{FDE5058B-191C-4849-9B66-C426923B95E5}" type="pres">
      <dgm:prSet presAssocID="{CF43F4EB-AC5C-480E-AD05-F37F8E66785E}" presName="compNode" presStyleCnt="0"/>
      <dgm:spPr/>
    </dgm:pt>
    <dgm:pt modelId="{D044FC87-7E4D-4D36-AEA1-E1771920481F}" type="pres">
      <dgm:prSet presAssocID="{CF43F4EB-AC5C-480E-AD05-F37F8E66785E}" presName="bkgdShape" presStyleLbl="node1" presStyleIdx="0" presStyleCnt="3" custLinFactNeighborX="-64" custLinFactNeighborY="-1696"/>
      <dgm:spPr/>
      <dgm:t>
        <a:bodyPr/>
        <a:lstStyle/>
        <a:p>
          <a:endParaRPr lang="hr-HR"/>
        </a:p>
      </dgm:t>
    </dgm:pt>
    <dgm:pt modelId="{1E314DFA-ED42-4F80-8618-6A839E7F2357}" type="pres">
      <dgm:prSet presAssocID="{CF43F4EB-AC5C-480E-AD05-F37F8E66785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03666F-0FC9-4BC7-A8E5-B04E0A7857BC}" type="pres">
      <dgm:prSet presAssocID="{CF43F4EB-AC5C-480E-AD05-F37F8E66785E}" presName="invisiNode" presStyleLbl="node1" presStyleIdx="0" presStyleCnt="3"/>
      <dgm:spPr/>
    </dgm:pt>
    <dgm:pt modelId="{04162C82-565B-4B37-A976-3EA93CBBC002}" type="pres">
      <dgm:prSet presAssocID="{CF43F4EB-AC5C-480E-AD05-F37F8E66785E}" presName="imagNode" presStyleLbl="fgImgPlace1" presStyleIdx="0" presStyleCnt="3" custScaleX="124309" custScaleY="118979" custLinFactNeighborX="3198" custLinFactNeighborY="4885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BA1AA01B-08D9-4FE4-9549-92DDD59C4C10}" type="pres">
      <dgm:prSet presAssocID="{EC54BA99-B3FA-4319-A5CE-72017E1DEFD8}" presName="sibTrans" presStyleLbl="sibTrans2D1" presStyleIdx="0" presStyleCnt="0"/>
      <dgm:spPr/>
      <dgm:t>
        <a:bodyPr/>
        <a:lstStyle/>
        <a:p>
          <a:endParaRPr lang="hr-HR"/>
        </a:p>
      </dgm:t>
    </dgm:pt>
    <dgm:pt modelId="{28F5D24E-CE4D-46CC-82EE-91F1F39116CF}" type="pres">
      <dgm:prSet presAssocID="{411AE7E2-9086-4D0D-BBB5-D41205C2C196}" presName="compNode" presStyleCnt="0"/>
      <dgm:spPr/>
    </dgm:pt>
    <dgm:pt modelId="{541F328E-36FF-4F6E-9C0A-18F28FC47F9D}" type="pres">
      <dgm:prSet presAssocID="{411AE7E2-9086-4D0D-BBB5-D41205C2C196}" presName="bkgdShape" presStyleLbl="node1" presStyleIdx="1" presStyleCnt="3"/>
      <dgm:spPr/>
      <dgm:t>
        <a:bodyPr/>
        <a:lstStyle/>
        <a:p>
          <a:endParaRPr lang="hr-HR"/>
        </a:p>
      </dgm:t>
    </dgm:pt>
    <dgm:pt modelId="{AFD44C93-8ACF-41A8-98A5-3DA24960D440}" type="pres">
      <dgm:prSet presAssocID="{411AE7E2-9086-4D0D-BBB5-D41205C2C19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F87B9E-E5F0-4A0B-B7C2-2D14DCEADA16}" type="pres">
      <dgm:prSet presAssocID="{411AE7E2-9086-4D0D-BBB5-D41205C2C196}" presName="invisiNode" presStyleLbl="node1" presStyleIdx="1" presStyleCnt="3"/>
      <dgm:spPr/>
    </dgm:pt>
    <dgm:pt modelId="{F680B300-3A88-46D1-8232-5148984C8A7E}" type="pres">
      <dgm:prSet presAssocID="{411AE7E2-9086-4D0D-BBB5-D41205C2C196}" presName="imagNode" presStyleLbl="fgImgPlace1" presStyleIdx="1" presStyleCnt="3" custLinFactNeighborY="4677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0" b="-20000"/>
          </a:stretch>
        </a:blipFill>
      </dgm:spPr>
    </dgm:pt>
    <dgm:pt modelId="{79D38786-9BBB-483E-AFA2-686377C634DE}" type="pres">
      <dgm:prSet presAssocID="{172B07B5-449E-4C7D-A4FD-4D4A172B1755}" presName="sibTrans" presStyleLbl="sibTrans2D1" presStyleIdx="0" presStyleCnt="0"/>
      <dgm:spPr/>
      <dgm:t>
        <a:bodyPr/>
        <a:lstStyle/>
        <a:p>
          <a:endParaRPr lang="hr-HR"/>
        </a:p>
      </dgm:t>
    </dgm:pt>
    <dgm:pt modelId="{2C2EE069-20B7-421F-8A27-306F377F7603}" type="pres">
      <dgm:prSet presAssocID="{F3A2C412-F0EB-42A3-B8D7-5DEE10EC79E2}" presName="compNode" presStyleCnt="0"/>
      <dgm:spPr/>
    </dgm:pt>
    <dgm:pt modelId="{473F7F9C-B06F-42B8-9CF8-A012B74C414B}" type="pres">
      <dgm:prSet presAssocID="{F3A2C412-F0EB-42A3-B8D7-5DEE10EC79E2}" presName="bkgdShape" presStyleLbl="node1" presStyleIdx="2" presStyleCnt="3"/>
      <dgm:spPr/>
      <dgm:t>
        <a:bodyPr/>
        <a:lstStyle/>
        <a:p>
          <a:endParaRPr lang="hr-HR"/>
        </a:p>
      </dgm:t>
    </dgm:pt>
    <dgm:pt modelId="{4BD01695-8A3E-4B9B-B8C2-302AF7D25E70}" type="pres">
      <dgm:prSet presAssocID="{F3A2C412-F0EB-42A3-B8D7-5DEE10EC79E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A11715-5AF3-4C96-967B-57B4F0EF2AF8}" type="pres">
      <dgm:prSet presAssocID="{F3A2C412-F0EB-42A3-B8D7-5DEE10EC79E2}" presName="invisiNode" presStyleLbl="node1" presStyleIdx="2" presStyleCnt="3"/>
      <dgm:spPr/>
    </dgm:pt>
    <dgm:pt modelId="{BCD7CD96-796B-4F72-B7F0-E8C1E43CA2ED}" type="pres">
      <dgm:prSet presAssocID="{F3A2C412-F0EB-42A3-B8D7-5DEE10EC79E2}" presName="imagNode" presStyleLbl="fgImgPlace1" presStyleIdx="2" presStyleCnt="3" custLinFactNeighborY="4677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52A7D859-3F92-45EC-B4B5-89061A3A20E5}" srcId="{AEE58B0E-E934-464B-9637-B8231DEBD94C}" destId="{411AE7E2-9086-4D0D-BBB5-D41205C2C196}" srcOrd="1" destOrd="0" parTransId="{EDB9682D-F1AF-4BBF-A23D-55D3C24CCA65}" sibTransId="{172B07B5-449E-4C7D-A4FD-4D4A172B1755}"/>
    <dgm:cxn modelId="{0C388590-8604-4294-8FB5-2786CD3747BD}" type="presOf" srcId="{CF43F4EB-AC5C-480E-AD05-F37F8E66785E}" destId="{D044FC87-7E4D-4D36-AEA1-E1771920481F}" srcOrd="0" destOrd="0" presId="urn:microsoft.com/office/officeart/2005/8/layout/hList7#1"/>
    <dgm:cxn modelId="{25DA8CF9-48BC-4924-9E36-86AA19054B5D}" srcId="{AEE58B0E-E934-464B-9637-B8231DEBD94C}" destId="{CF43F4EB-AC5C-480E-AD05-F37F8E66785E}" srcOrd="0" destOrd="0" parTransId="{91800186-ED5E-41D1-9B02-D213CA7DEB6B}" sibTransId="{EC54BA99-B3FA-4319-A5CE-72017E1DEFD8}"/>
    <dgm:cxn modelId="{88FDCA7B-02FD-447A-B526-256FAC746E4E}" type="presOf" srcId="{EC54BA99-B3FA-4319-A5CE-72017E1DEFD8}" destId="{BA1AA01B-08D9-4FE4-9549-92DDD59C4C10}" srcOrd="0" destOrd="0" presId="urn:microsoft.com/office/officeart/2005/8/layout/hList7#1"/>
    <dgm:cxn modelId="{6CDD83DE-ED3C-4C2E-927D-E724687863D0}" srcId="{AEE58B0E-E934-464B-9637-B8231DEBD94C}" destId="{F3A2C412-F0EB-42A3-B8D7-5DEE10EC79E2}" srcOrd="2" destOrd="0" parTransId="{69E332E6-2DBF-48F5-9EE9-865B58505528}" sibTransId="{2B1A9EC6-ABA1-4521-9911-A908C0844314}"/>
    <dgm:cxn modelId="{D92A2EAC-A583-4EDC-A0DF-E69D10036E0F}" type="presOf" srcId="{411AE7E2-9086-4D0D-BBB5-D41205C2C196}" destId="{AFD44C93-8ACF-41A8-98A5-3DA24960D440}" srcOrd="1" destOrd="0" presId="urn:microsoft.com/office/officeart/2005/8/layout/hList7#1"/>
    <dgm:cxn modelId="{3BEF209D-3543-4EC0-A55A-B819C95E4EBB}" type="presOf" srcId="{172B07B5-449E-4C7D-A4FD-4D4A172B1755}" destId="{79D38786-9BBB-483E-AFA2-686377C634DE}" srcOrd="0" destOrd="0" presId="urn:microsoft.com/office/officeart/2005/8/layout/hList7#1"/>
    <dgm:cxn modelId="{37136012-19F9-48C7-97DF-97A036575AAC}" type="presOf" srcId="{F3A2C412-F0EB-42A3-B8D7-5DEE10EC79E2}" destId="{4BD01695-8A3E-4B9B-B8C2-302AF7D25E70}" srcOrd="1" destOrd="0" presId="urn:microsoft.com/office/officeart/2005/8/layout/hList7#1"/>
    <dgm:cxn modelId="{865E5965-9FBA-458D-B35C-5B266848E536}" type="presOf" srcId="{F3A2C412-F0EB-42A3-B8D7-5DEE10EC79E2}" destId="{473F7F9C-B06F-42B8-9CF8-A012B74C414B}" srcOrd="0" destOrd="0" presId="urn:microsoft.com/office/officeart/2005/8/layout/hList7#1"/>
    <dgm:cxn modelId="{98DE357C-8FBC-454A-8383-635EFB508546}" type="presOf" srcId="{CF43F4EB-AC5C-480E-AD05-F37F8E66785E}" destId="{1E314DFA-ED42-4F80-8618-6A839E7F2357}" srcOrd="1" destOrd="0" presId="urn:microsoft.com/office/officeart/2005/8/layout/hList7#1"/>
    <dgm:cxn modelId="{D83F548D-54DE-4D81-B635-B99280BBF4FD}" type="presOf" srcId="{411AE7E2-9086-4D0D-BBB5-D41205C2C196}" destId="{541F328E-36FF-4F6E-9C0A-18F28FC47F9D}" srcOrd="0" destOrd="0" presId="urn:microsoft.com/office/officeart/2005/8/layout/hList7#1"/>
    <dgm:cxn modelId="{DD1B4FBD-FB66-4205-8250-1CB9AA14B25E}" type="presOf" srcId="{AEE58B0E-E934-464B-9637-B8231DEBD94C}" destId="{9970428C-7CA7-4D94-86A2-C1B13FB14036}" srcOrd="0" destOrd="0" presId="urn:microsoft.com/office/officeart/2005/8/layout/hList7#1"/>
    <dgm:cxn modelId="{2C2D91C6-21E3-443C-A2F6-88BBE13D6EDF}" type="presParOf" srcId="{9970428C-7CA7-4D94-86A2-C1B13FB14036}" destId="{B8AA5E20-6405-4FB2-AF18-48B38A141811}" srcOrd="0" destOrd="0" presId="urn:microsoft.com/office/officeart/2005/8/layout/hList7#1"/>
    <dgm:cxn modelId="{E72E7C1B-00FE-46F0-B9D9-B8F2A6F0498A}" type="presParOf" srcId="{9970428C-7CA7-4D94-86A2-C1B13FB14036}" destId="{F283AA6F-A2D6-402A-AB30-42F4EE549E15}" srcOrd="1" destOrd="0" presId="urn:microsoft.com/office/officeart/2005/8/layout/hList7#1"/>
    <dgm:cxn modelId="{055E7409-E413-440D-9722-FF3B65ECAAAC}" type="presParOf" srcId="{F283AA6F-A2D6-402A-AB30-42F4EE549E15}" destId="{FDE5058B-191C-4849-9B66-C426923B95E5}" srcOrd="0" destOrd="0" presId="urn:microsoft.com/office/officeart/2005/8/layout/hList7#1"/>
    <dgm:cxn modelId="{C514F13D-7BEA-4FC0-A89B-D7CA54B12E98}" type="presParOf" srcId="{FDE5058B-191C-4849-9B66-C426923B95E5}" destId="{D044FC87-7E4D-4D36-AEA1-E1771920481F}" srcOrd="0" destOrd="0" presId="urn:microsoft.com/office/officeart/2005/8/layout/hList7#1"/>
    <dgm:cxn modelId="{DEEF993D-EBAB-4539-B9E3-D694C8FF23B4}" type="presParOf" srcId="{FDE5058B-191C-4849-9B66-C426923B95E5}" destId="{1E314DFA-ED42-4F80-8618-6A839E7F2357}" srcOrd="1" destOrd="0" presId="urn:microsoft.com/office/officeart/2005/8/layout/hList7#1"/>
    <dgm:cxn modelId="{AD9FB653-3B00-40A8-85CC-5517759D77EE}" type="presParOf" srcId="{FDE5058B-191C-4849-9B66-C426923B95E5}" destId="{1903666F-0FC9-4BC7-A8E5-B04E0A7857BC}" srcOrd="2" destOrd="0" presId="urn:microsoft.com/office/officeart/2005/8/layout/hList7#1"/>
    <dgm:cxn modelId="{C874F528-7C31-4849-A64D-9FB3AB24AD40}" type="presParOf" srcId="{FDE5058B-191C-4849-9B66-C426923B95E5}" destId="{04162C82-565B-4B37-A976-3EA93CBBC002}" srcOrd="3" destOrd="0" presId="urn:microsoft.com/office/officeart/2005/8/layout/hList7#1"/>
    <dgm:cxn modelId="{9FFA8800-4F7E-4196-9199-32A366B6A9AE}" type="presParOf" srcId="{F283AA6F-A2D6-402A-AB30-42F4EE549E15}" destId="{BA1AA01B-08D9-4FE4-9549-92DDD59C4C10}" srcOrd="1" destOrd="0" presId="urn:microsoft.com/office/officeart/2005/8/layout/hList7#1"/>
    <dgm:cxn modelId="{C97B6458-6A07-49A7-812D-B525ED07676E}" type="presParOf" srcId="{F283AA6F-A2D6-402A-AB30-42F4EE549E15}" destId="{28F5D24E-CE4D-46CC-82EE-91F1F39116CF}" srcOrd="2" destOrd="0" presId="urn:microsoft.com/office/officeart/2005/8/layout/hList7#1"/>
    <dgm:cxn modelId="{8781A92C-8C60-46FE-9C1A-2C8A274580C8}" type="presParOf" srcId="{28F5D24E-CE4D-46CC-82EE-91F1F39116CF}" destId="{541F328E-36FF-4F6E-9C0A-18F28FC47F9D}" srcOrd="0" destOrd="0" presId="urn:microsoft.com/office/officeart/2005/8/layout/hList7#1"/>
    <dgm:cxn modelId="{26F19C44-D18F-4C3A-996B-EF781D0E959A}" type="presParOf" srcId="{28F5D24E-CE4D-46CC-82EE-91F1F39116CF}" destId="{AFD44C93-8ACF-41A8-98A5-3DA24960D440}" srcOrd="1" destOrd="0" presId="urn:microsoft.com/office/officeart/2005/8/layout/hList7#1"/>
    <dgm:cxn modelId="{41ED76FD-EBE8-4D9C-A53F-733A9FF024CC}" type="presParOf" srcId="{28F5D24E-CE4D-46CC-82EE-91F1F39116CF}" destId="{CDF87B9E-E5F0-4A0B-B7C2-2D14DCEADA16}" srcOrd="2" destOrd="0" presId="urn:microsoft.com/office/officeart/2005/8/layout/hList7#1"/>
    <dgm:cxn modelId="{92D09C75-E977-4D6C-A8A5-DB3253EBF067}" type="presParOf" srcId="{28F5D24E-CE4D-46CC-82EE-91F1F39116CF}" destId="{F680B300-3A88-46D1-8232-5148984C8A7E}" srcOrd="3" destOrd="0" presId="urn:microsoft.com/office/officeart/2005/8/layout/hList7#1"/>
    <dgm:cxn modelId="{E82831F5-9804-4141-9C64-264F9ACACDD7}" type="presParOf" srcId="{F283AA6F-A2D6-402A-AB30-42F4EE549E15}" destId="{79D38786-9BBB-483E-AFA2-686377C634DE}" srcOrd="3" destOrd="0" presId="urn:microsoft.com/office/officeart/2005/8/layout/hList7#1"/>
    <dgm:cxn modelId="{D869E61E-2BEF-4FDA-B0CD-BEFCF1F8E1D0}" type="presParOf" srcId="{F283AA6F-A2D6-402A-AB30-42F4EE549E15}" destId="{2C2EE069-20B7-421F-8A27-306F377F7603}" srcOrd="4" destOrd="0" presId="urn:microsoft.com/office/officeart/2005/8/layout/hList7#1"/>
    <dgm:cxn modelId="{7931BDA2-F9E9-4399-B00B-FA5E05F4F767}" type="presParOf" srcId="{2C2EE069-20B7-421F-8A27-306F377F7603}" destId="{473F7F9C-B06F-42B8-9CF8-A012B74C414B}" srcOrd="0" destOrd="0" presId="urn:microsoft.com/office/officeart/2005/8/layout/hList7#1"/>
    <dgm:cxn modelId="{37B3B13B-A9CD-4B77-8C58-4EEA9C3A08DF}" type="presParOf" srcId="{2C2EE069-20B7-421F-8A27-306F377F7603}" destId="{4BD01695-8A3E-4B9B-B8C2-302AF7D25E70}" srcOrd="1" destOrd="0" presId="urn:microsoft.com/office/officeart/2005/8/layout/hList7#1"/>
    <dgm:cxn modelId="{5E283AE6-5B83-41F7-AED7-B47673F7AEAC}" type="presParOf" srcId="{2C2EE069-20B7-421F-8A27-306F377F7603}" destId="{58A11715-5AF3-4C96-967B-57B4F0EF2AF8}" srcOrd="2" destOrd="0" presId="urn:microsoft.com/office/officeart/2005/8/layout/hList7#1"/>
    <dgm:cxn modelId="{F988EA9A-813E-4123-807A-D13856A44A35}" type="presParOf" srcId="{2C2EE069-20B7-421F-8A27-306F377F7603}" destId="{BCD7CD96-796B-4F72-B7F0-E8C1E43CA2E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1E6F1-8B58-473A-BA68-0EE1BCE7E738}">
      <dsp:nvSpPr>
        <dsp:cNvPr id="0" name=""/>
        <dsp:cNvSpPr/>
      </dsp:nvSpPr>
      <dsp:spPr>
        <a:xfrm rot="10800000">
          <a:off x="1133541" y="14275"/>
          <a:ext cx="3757306" cy="748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11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OPĆI DIO</a:t>
          </a:r>
        </a:p>
      </dsp:txBody>
      <dsp:txXfrm rot="10800000">
        <a:off x="1320693" y="14275"/>
        <a:ext cx="3570154" cy="748608"/>
      </dsp:txXfrm>
    </dsp:sp>
    <dsp:sp modelId="{F23340CE-460C-4A70-9FFF-4C268EB5AB21}">
      <dsp:nvSpPr>
        <dsp:cNvPr id="0" name=""/>
        <dsp:cNvSpPr/>
      </dsp:nvSpPr>
      <dsp:spPr>
        <a:xfrm>
          <a:off x="712231" y="0"/>
          <a:ext cx="748608" cy="748608"/>
        </a:xfrm>
        <a:prstGeom prst="flowChartConnector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C562A-97D9-4AA4-BB83-992726684FEC}">
      <dsp:nvSpPr>
        <dsp:cNvPr id="0" name=""/>
        <dsp:cNvSpPr/>
      </dsp:nvSpPr>
      <dsp:spPr>
        <a:xfrm rot="10800000">
          <a:off x="1133541" y="972118"/>
          <a:ext cx="3757306" cy="748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11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POSEBNI DIO</a:t>
          </a:r>
        </a:p>
      </dsp:txBody>
      <dsp:txXfrm rot="10800000">
        <a:off x="1320693" y="972118"/>
        <a:ext cx="3570154" cy="748608"/>
      </dsp:txXfrm>
    </dsp:sp>
    <dsp:sp modelId="{53B6CA17-E8ED-4A6C-B3FD-AB2D7A80BD44}">
      <dsp:nvSpPr>
        <dsp:cNvPr id="0" name=""/>
        <dsp:cNvSpPr/>
      </dsp:nvSpPr>
      <dsp:spPr>
        <a:xfrm>
          <a:off x="759237" y="972118"/>
          <a:ext cx="748608" cy="748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A5C34-D3F5-40D4-BD78-31680492D05B}">
      <dsp:nvSpPr>
        <dsp:cNvPr id="0" name=""/>
        <dsp:cNvSpPr/>
      </dsp:nvSpPr>
      <dsp:spPr>
        <a:xfrm rot="10800000">
          <a:off x="1133541" y="1944192"/>
          <a:ext cx="3757306" cy="748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11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PLAN RAZVOJNIH PROGRAMA</a:t>
          </a:r>
        </a:p>
      </dsp:txBody>
      <dsp:txXfrm rot="10800000">
        <a:off x="1320693" y="1944192"/>
        <a:ext cx="3570154" cy="748608"/>
      </dsp:txXfrm>
    </dsp:sp>
    <dsp:sp modelId="{AC5E8744-EB69-47FD-BFB8-914C91CA52A1}">
      <dsp:nvSpPr>
        <dsp:cNvPr id="0" name=""/>
        <dsp:cNvSpPr/>
      </dsp:nvSpPr>
      <dsp:spPr>
        <a:xfrm>
          <a:off x="759237" y="1944192"/>
          <a:ext cx="748608" cy="748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1DF2B-4211-4E1B-8F18-668FDD1C1CA1}">
      <dsp:nvSpPr>
        <dsp:cNvPr id="0" name=""/>
        <dsp:cNvSpPr/>
      </dsp:nvSpPr>
      <dsp:spPr>
        <a:xfrm rot="10800000">
          <a:off x="1133541" y="2916266"/>
          <a:ext cx="3757306" cy="748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11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OBRAZLOŽENJE PRORAČUNA</a:t>
          </a:r>
        </a:p>
      </dsp:txBody>
      <dsp:txXfrm rot="10800000">
        <a:off x="1320693" y="2916266"/>
        <a:ext cx="3570154" cy="748608"/>
      </dsp:txXfrm>
    </dsp:sp>
    <dsp:sp modelId="{06F7BB82-F1AE-4451-931F-E710B0800EC8}">
      <dsp:nvSpPr>
        <dsp:cNvPr id="0" name=""/>
        <dsp:cNvSpPr/>
      </dsp:nvSpPr>
      <dsp:spPr>
        <a:xfrm>
          <a:off x="759237" y="2916266"/>
          <a:ext cx="748608" cy="748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4FC87-7E4D-4D36-AEA1-E1771920481F}">
      <dsp:nvSpPr>
        <dsp:cNvPr id="0" name=""/>
        <dsp:cNvSpPr/>
      </dsp:nvSpPr>
      <dsp:spPr>
        <a:xfrm>
          <a:off x="4" y="-9999"/>
          <a:ext cx="1494486" cy="287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301</a:t>
          </a:r>
        </a:p>
      </dsp:txBody>
      <dsp:txXfrm>
        <a:off x="4" y="1140864"/>
        <a:ext cx="1494486" cy="1150864"/>
      </dsp:txXfrm>
    </dsp:sp>
    <dsp:sp modelId="{04162C82-565B-4B37-A976-3EA93CBBC002}">
      <dsp:nvSpPr>
        <dsp:cNvPr id="0" name=""/>
        <dsp:cNvSpPr/>
      </dsp:nvSpPr>
      <dsp:spPr>
        <a:xfrm>
          <a:off x="183345" y="539826"/>
          <a:ext cx="1190997" cy="11399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F328E-36FF-4F6E-9C0A-18F28FC47F9D}">
      <dsp:nvSpPr>
        <dsp:cNvPr id="0" name=""/>
        <dsp:cNvSpPr/>
      </dsp:nvSpPr>
      <dsp:spPr>
        <a:xfrm>
          <a:off x="1540281" y="-9999"/>
          <a:ext cx="1494486" cy="287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800</a:t>
          </a:r>
        </a:p>
      </dsp:txBody>
      <dsp:txXfrm>
        <a:off x="1540281" y="1140864"/>
        <a:ext cx="1494486" cy="1150864"/>
      </dsp:txXfrm>
    </dsp:sp>
    <dsp:sp modelId="{F680B300-3A88-46D1-8232-5148984C8A7E}">
      <dsp:nvSpPr>
        <dsp:cNvPr id="0" name=""/>
        <dsp:cNvSpPr/>
      </dsp:nvSpPr>
      <dsp:spPr>
        <a:xfrm>
          <a:off x="1808477" y="610816"/>
          <a:ext cx="958094" cy="95809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F7F9C-B06F-42B8-9CF8-A012B74C414B}">
      <dsp:nvSpPr>
        <dsp:cNvPr id="0" name=""/>
        <dsp:cNvSpPr/>
      </dsp:nvSpPr>
      <dsp:spPr>
        <a:xfrm>
          <a:off x="3079602" y="-9999"/>
          <a:ext cx="1494486" cy="287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162</a:t>
          </a:r>
        </a:p>
      </dsp:txBody>
      <dsp:txXfrm>
        <a:off x="3079602" y="1140864"/>
        <a:ext cx="1494486" cy="1150864"/>
      </dsp:txXfrm>
    </dsp:sp>
    <dsp:sp modelId="{BCD7CD96-796B-4F72-B7F0-E8C1E43CA2ED}">
      <dsp:nvSpPr>
        <dsp:cNvPr id="0" name=""/>
        <dsp:cNvSpPr/>
      </dsp:nvSpPr>
      <dsp:spPr>
        <a:xfrm>
          <a:off x="3347799" y="610816"/>
          <a:ext cx="958094" cy="95809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A5E20-6405-4FB2-AF18-48B38A141811}">
      <dsp:nvSpPr>
        <dsp:cNvPr id="0" name=""/>
        <dsp:cNvSpPr/>
      </dsp:nvSpPr>
      <dsp:spPr>
        <a:xfrm>
          <a:off x="183001" y="2127870"/>
          <a:ext cx="4209046" cy="75928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045AC-D9CF-4C73-82A8-F49D74F5D663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BDCAE-E488-40D4-93DC-1859CC07E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03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0" y="2877160"/>
            <a:ext cx="7177135" cy="122164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4098799"/>
            <a:ext cx="7178241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49D5C186-A1CC-4EC3-A7A6-9B8C2A129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0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0" y="1198559"/>
            <a:ext cx="626090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86585"/>
            <a:ext cx="8093365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80822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239245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6933" y="180822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6933" y="239245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F86611-4974-466A-B7E2-1B584AB5677E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pcina-bogdanovci.h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80" y="3921860"/>
            <a:ext cx="7177135" cy="1221640"/>
          </a:xfrm>
        </p:spPr>
        <p:txBody>
          <a:bodyPr>
            <a:normAutofit fontScale="90000"/>
          </a:bodyPr>
          <a:lstStyle/>
          <a:p>
            <a:r>
              <a:rPr lang="hr-HR" sz="3800" b="1" dirty="0"/>
              <a:t>PRORAČUN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U </a:t>
            </a:r>
            <a:r>
              <a:rPr lang="hr-HR" dirty="0" smtClean="0"/>
              <a:t>OPĆINI BOGDANOVCI za </a:t>
            </a:r>
            <a:r>
              <a:rPr lang="hr-HR" dirty="0" smtClean="0"/>
              <a:t>2026.godinu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48965" y="1643056"/>
            <a:ext cx="8695035" cy="2771669"/>
            <a:chOff x="448965" y="1655520"/>
            <a:chExt cx="8695035" cy="2771669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48965" y="4427189"/>
              <a:ext cx="3664920" cy="0"/>
            </a:xfrm>
            <a:prstGeom prst="line">
              <a:avLst/>
            </a:prstGeom>
            <a:ln w="571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931510" y="1655520"/>
              <a:ext cx="1212490" cy="0"/>
            </a:xfrm>
            <a:prstGeom prst="line">
              <a:avLst/>
            </a:prstGeom>
            <a:ln w="571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113885" y="1655520"/>
              <a:ext cx="3817625" cy="2771669"/>
            </a:xfrm>
            <a:prstGeom prst="line">
              <a:avLst/>
            </a:prstGeom>
            <a:ln w="571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iamond 25"/>
          <p:cNvSpPr/>
          <p:nvPr/>
        </p:nvSpPr>
        <p:spPr>
          <a:xfrm rot="12434777">
            <a:off x="4160302" y="2666357"/>
            <a:ext cx="670690" cy="1032424"/>
          </a:xfrm>
          <a:prstGeom prst="diamond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0"/>
            <a:ext cx="7015280" cy="1044699"/>
          </a:xfrm>
          <a:noFill/>
        </p:spPr>
        <p:txBody>
          <a:bodyPr>
            <a:noAutofit/>
          </a:bodyPr>
          <a:lstStyle/>
          <a:p>
            <a:pPr algn="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NEKE NOVE VIZURE </a:t>
            </a:r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OPĆINE BOGDANOVCI</a:t>
            </a:r>
            <a:b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I 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TEMELJI ZA BUDUĆE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760" y="1808225"/>
            <a:ext cx="2137870" cy="15270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43372" y="1214428"/>
            <a:ext cx="3643338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REKONSTRUKCIJA DRUŠTVENOG DOMA SOKOLANA </a:t>
            </a:r>
            <a:endParaRPr lang="hr-HR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3500444"/>
            <a:ext cx="2071702" cy="12464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REKONSTRUKCIJA ZGRADE JAVNE I DRUŠTVENE NAMJENE – VATROGASNI DOM SVINJAREVCI </a:t>
            </a:r>
            <a:endParaRPr lang="hr-HR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071552"/>
            <a:ext cx="3935085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489" y="2429730"/>
            <a:ext cx="4057208" cy="2282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099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0"/>
            <a:ext cx="7015280" cy="1044699"/>
          </a:xfrm>
          <a:noFill/>
        </p:spPr>
        <p:txBody>
          <a:bodyPr>
            <a:noAutofit/>
          </a:bodyPr>
          <a:lstStyle/>
          <a:p>
            <a:pPr algn="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NEKE NOVE </a:t>
            </a:r>
            <a:r>
              <a:rPr lang="hr-HR" sz="2800" b="1">
                <a:solidFill>
                  <a:schemeClr val="accent1">
                    <a:lumMod val="75000"/>
                  </a:schemeClr>
                </a:solidFill>
                <a:effectLst/>
              </a:rPr>
              <a:t>VIZURE </a:t>
            </a:r>
            <a:r>
              <a:rPr lang="hr-HR" sz="2800" b="1" smtClean="0">
                <a:solidFill>
                  <a:schemeClr val="accent1">
                    <a:lumMod val="75000"/>
                  </a:schemeClr>
                </a:solidFill>
                <a:effectLst/>
              </a:rPr>
              <a:t>OPĆINE BOGDANOVCI I 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TEMELJI ZA BUDUĆE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760" y="1808225"/>
            <a:ext cx="2137870" cy="15270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4414" y="3571882"/>
            <a:ext cx="2290575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Izgradnja ceste Bogdanovci – Petrovci, Svinjarevci – Stari </a:t>
            </a:r>
            <a:r>
              <a:rPr lang="hr-HR" sz="1500" dirty="0" smtClean="0"/>
              <a:t>Jankovci</a:t>
            </a:r>
            <a:endParaRPr lang="hr-HR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2820" y="4240854"/>
            <a:ext cx="335951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Parkiralište Svinjarevci – Hrvatski dom</a:t>
            </a:r>
            <a:endParaRPr lang="hr-HR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60293"/>
            <a:ext cx="3721942" cy="2242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726" y="1572574"/>
            <a:ext cx="3455301" cy="2461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595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0"/>
            <a:ext cx="7015280" cy="1044699"/>
          </a:xfrm>
          <a:noFill/>
        </p:spPr>
        <p:txBody>
          <a:bodyPr>
            <a:noAutofit/>
          </a:bodyPr>
          <a:lstStyle/>
          <a:p>
            <a:pPr algn="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NEKE NOVE </a:t>
            </a:r>
            <a:r>
              <a:rPr lang="hr-HR" sz="2800" b="1">
                <a:solidFill>
                  <a:schemeClr val="accent1">
                    <a:lumMod val="75000"/>
                  </a:schemeClr>
                </a:solidFill>
                <a:effectLst/>
              </a:rPr>
              <a:t>VIZURE </a:t>
            </a:r>
            <a:r>
              <a:rPr lang="hr-HR" sz="2800" b="1" smtClean="0">
                <a:solidFill>
                  <a:schemeClr val="accent1">
                    <a:lumMod val="75000"/>
                  </a:schemeClr>
                </a:solidFill>
                <a:effectLst/>
              </a:rPr>
              <a:t>OPĆINE BOGDANOVCI I 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TEMELJI ZA BUDUĆE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760" y="1808225"/>
            <a:ext cx="2137870" cy="15270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1538" y="3714758"/>
            <a:ext cx="2290575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Biciklističke staze</a:t>
            </a:r>
            <a:endParaRPr lang="hr-HR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2820" y="4240854"/>
            <a:ext cx="335951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Street workout igrališta </a:t>
            </a:r>
            <a:endParaRPr lang="hr-HR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40881"/>
            <a:ext cx="3721942" cy="2481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08" y="1777999"/>
            <a:ext cx="3686137" cy="2050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595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0"/>
            <a:ext cx="7015280" cy="1044699"/>
          </a:xfrm>
          <a:noFill/>
        </p:spPr>
        <p:txBody>
          <a:bodyPr>
            <a:noAutofit/>
          </a:bodyPr>
          <a:lstStyle/>
          <a:p>
            <a:pPr algn="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NEKE NOVE </a:t>
            </a:r>
            <a:r>
              <a:rPr lang="hr-HR" sz="2800" b="1">
                <a:solidFill>
                  <a:schemeClr val="accent1">
                    <a:lumMod val="75000"/>
                  </a:schemeClr>
                </a:solidFill>
                <a:effectLst/>
              </a:rPr>
              <a:t>VIZURE </a:t>
            </a:r>
            <a:r>
              <a:rPr lang="hr-HR" sz="2800" b="1" smtClean="0">
                <a:solidFill>
                  <a:schemeClr val="accent1">
                    <a:lumMod val="75000"/>
                  </a:schemeClr>
                </a:solidFill>
                <a:effectLst/>
              </a:rPr>
              <a:t>OPĆINE BOGDANOVCI I 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TEMELJI ZA BUDUĆE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760" y="1808225"/>
            <a:ext cx="2137870" cy="15270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1538" y="3714758"/>
            <a:ext cx="2290575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Izgradnje Trga hrvatskih branitelja Petrovci </a:t>
            </a:r>
            <a:endParaRPr lang="hr-HR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04" y="4214824"/>
            <a:ext cx="335951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Izgradnja boćališta u Bogdanovcima </a:t>
            </a:r>
            <a:endParaRPr lang="hr-HR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134732"/>
            <a:ext cx="3721942" cy="2093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6810" y="1656800"/>
            <a:ext cx="3201133" cy="2292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595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0"/>
            <a:ext cx="7015280" cy="1044699"/>
          </a:xfrm>
          <a:noFill/>
        </p:spPr>
        <p:txBody>
          <a:bodyPr>
            <a:noAutofit/>
          </a:bodyPr>
          <a:lstStyle/>
          <a:p>
            <a:pPr algn="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NEKE NOVE </a:t>
            </a:r>
            <a:r>
              <a:rPr lang="hr-HR" sz="2800" b="1">
                <a:solidFill>
                  <a:schemeClr val="accent1">
                    <a:lumMod val="75000"/>
                  </a:schemeClr>
                </a:solidFill>
                <a:effectLst/>
              </a:rPr>
              <a:t>VIZURE </a:t>
            </a:r>
            <a:r>
              <a:rPr lang="hr-HR" sz="2800" b="1" smtClean="0">
                <a:solidFill>
                  <a:schemeClr val="accent1">
                    <a:lumMod val="75000"/>
                  </a:schemeClr>
                </a:solidFill>
                <a:effectLst/>
              </a:rPr>
              <a:t>OPĆINE BOGDANOVCI I 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TEMELJI ZA BUDUĆE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760" y="1808225"/>
            <a:ext cx="2137870" cy="15270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1538" y="3714758"/>
            <a:ext cx="2290575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Rekonstrukcija i sanacija nogostupa</a:t>
            </a:r>
            <a:endParaRPr lang="hr-HR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04" y="4214824"/>
            <a:ext cx="335951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Izgradnja bunara – ribnjak Petrovci </a:t>
            </a:r>
            <a:endParaRPr lang="hr-HR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41366"/>
            <a:ext cx="3721942" cy="2480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08" y="1575262"/>
            <a:ext cx="3686137" cy="2455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595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0"/>
            <a:ext cx="7015280" cy="1044699"/>
          </a:xfrm>
          <a:noFill/>
        </p:spPr>
        <p:txBody>
          <a:bodyPr>
            <a:noAutofit/>
          </a:bodyPr>
          <a:lstStyle/>
          <a:p>
            <a:pPr algn="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NEKE NOVE </a:t>
            </a:r>
            <a:r>
              <a:rPr lang="hr-HR" sz="2800" b="1">
                <a:solidFill>
                  <a:schemeClr val="accent1">
                    <a:lumMod val="75000"/>
                  </a:schemeClr>
                </a:solidFill>
                <a:effectLst/>
              </a:rPr>
              <a:t>VIZURE </a:t>
            </a:r>
            <a:r>
              <a:rPr lang="hr-HR" sz="2800" b="1" smtClean="0">
                <a:solidFill>
                  <a:schemeClr val="accent1">
                    <a:lumMod val="75000"/>
                  </a:schemeClr>
                </a:solidFill>
                <a:effectLst/>
              </a:rPr>
              <a:t>OPĆINE BOGDANOVCI I 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TEMELJI ZA BUDUĆE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760" y="1808225"/>
            <a:ext cx="2137870" cy="15270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1538" y="3714758"/>
            <a:ext cx="2290575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Rasvjeta NK Petrovci </a:t>
            </a:r>
            <a:endParaRPr lang="hr-HR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04" y="4214824"/>
            <a:ext cx="3359510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PARKING PŠ BOGDANOVCI, AMBULANTA BOGDANOVCI, GRKOKATOLIČKO GROBLJE PETROVCI </a:t>
            </a:r>
            <a:endParaRPr lang="hr-HR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58742"/>
            <a:ext cx="3721942" cy="2245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08" y="1681238"/>
            <a:ext cx="3686137" cy="2243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595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0"/>
            <a:ext cx="7015280" cy="1044699"/>
          </a:xfrm>
          <a:noFill/>
        </p:spPr>
        <p:txBody>
          <a:bodyPr>
            <a:noAutofit/>
          </a:bodyPr>
          <a:lstStyle/>
          <a:p>
            <a:pPr algn="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NEKE NOVE </a:t>
            </a:r>
            <a:r>
              <a:rPr lang="hr-HR" sz="2800" b="1">
                <a:solidFill>
                  <a:schemeClr val="accent1">
                    <a:lumMod val="75000"/>
                  </a:schemeClr>
                </a:solidFill>
                <a:effectLst/>
              </a:rPr>
              <a:t>VIZURE </a:t>
            </a:r>
            <a:r>
              <a:rPr lang="hr-HR" sz="2800" b="1" smtClean="0">
                <a:solidFill>
                  <a:schemeClr val="accent1">
                    <a:lumMod val="75000"/>
                  </a:schemeClr>
                </a:solidFill>
                <a:effectLst/>
              </a:rPr>
              <a:t>OPĆINE BOGDANOVCI I 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TEMELJI ZA BUDUĆE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760" y="1808225"/>
            <a:ext cx="2137870" cy="15270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1538" y="3714758"/>
            <a:ext cx="2290575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Autobusna stajališta </a:t>
            </a:r>
            <a:endParaRPr lang="hr-HR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04" y="4214824"/>
            <a:ext cx="335951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Solarne elektrane</a:t>
            </a:r>
            <a:endParaRPr lang="hr-HR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85800"/>
            <a:ext cx="3721942" cy="2791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08" y="1420905"/>
            <a:ext cx="3686136" cy="2764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595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0"/>
            <a:ext cx="7015280" cy="1044699"/>
          </a:xfrm>
          <a:noFill/>
        </p:spPr>
        <p:txBody>
          <a:bodyPr>
            <a:noAutofit/>
          </a:bodyPr>
          <a:lstStyle/>
          <a:p>
            <a:pPr algn="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NEKE NOVE </a:t>
            </a:r>
            <a:r>
              <a:rPr lang="hr-HR" sz="2800" b="1">
                <a:solidFill>
                  <a:schemeClr val="accent1">
                    <a:lumMod val="75000"/>
                  </a:schemeClr>
                </a:solidFill>
                <a:effectLst/>
              </a:rPr>
              <a:t>VIZURE </a:t>
            </a:r>
            <a:r>
              <a:rPr lang="hr-HR" sz="2800" b="1" smtClean="0">
                <a:solidFill>
                  <a:schemeClr val="accent1">
                    <a:lumMod val="75000"/>
                  </a:schemeClr>
                </a:solidFill>
                <a:effectLst/>
              </a:rPr>
              <a:t>OPĆINE BOGDANOVCI I 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TEMELJI ZA BUDUĆE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760" y="1808225"/>
            <a:ext cx="2137870" cy="15270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1538" y="3714758"/>
            <a:ext cx="2290575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SIGURNIJE CESTE – SPORIJI PROMET – RADARI NA CESTI </a:t>
            </a:r>
            <a:r>
              <a:rPr lang="hr-HR" sz="1500" dirty="0" smtClean="0"/>
              <a:t> </a:t>
            </a:r>
            <a:endParaRPr lang="hr-HR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04" y="4214824"/>
            <a:ext cx="335951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REKONSTRUKCIJA NOGOSTUPA SVINJAREVCI </a:t>
            </a:r>
            <a:endParaRPr lang="hr-HR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31" y="785800"/>
            <a:ext cx="2661699" cy="2791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08" y="1677742"/>
            <a:ext cx="3686136" cy="225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595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8760" y="1808225"/>
            <a:ext cx="2137870" cy="15270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46"/>
            <a:ext cx="9286940" cy="6654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3714758"/>
            <a:ext cx="4055125" cy="1246495"/>
          </a:xfrm>
          <a:prstGeom prst="rect">
            <a:avLst/>
          </a:prstGeom>
          <a:solidFill>
            <a:schemeClr val="accent3">
              <a:lumMod val="60000"/>
              <a:lumOff val="40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500" dirty="0">
                <a:solidFill>
                  <a:schemeClr val="bg1"/>
                </a:solidFill>
              </a:rPr>
              <a:t>IZDAVAČ: 		</a:t>
            </a:r>
            <a:r>
              <a:rPr lang="hr-HR" sz="1500" dirty="0" smtClean="0">
                <a:solidFill>
                  <a:schemeClr val="bg1"/>
                </a:solidFill>
              </a:rPr>
              <a:t>Općina Bogdanovci</a:t>
            </a:r>
            <a:endParaRPr lang="hr-HR" sz="1500" dirty="0">
              <a:solidFill>
                <a:schemeClr val="bg1"/>
              </a:solidFill>
            </a:endParaRPr>
          </a:p>
          <a:p>
            <a:r>
              <a:rPr lang="hr-HR" sz="1500" dirty="0">
                <a:solidFill>
                  <a:schemeClr val="bg1"/>
                </a:solidFill>
              </a:rPr>
              <a:t>ZA IZDAVAČA:	</a:t>
            </a:r>
            <a:r>
              <a:rPr lang="hr-HR" sz="1500" dirty="0" smtClean="0">
                <a:solidFill>
                  <a:schemeClr val="bg1"/>
                </a:solidFill>
              </a:rPr>
              <a:t>Marko Barun</a:t>
            </a:r>
            <a:endParaRPr lang="hr-HR" sz="1500" dirty="0">
              <a:solidFill>
                <a:schemeClr val="bg1"/>
              </a:solidFill>
            </a:endParaRPr>
          </a:p>
          <a:p>
            <a:r>
              <a:rPr lang="hr-HR" sz="1500" dirty="0">
                <a:solidFill>
                  <a:schemeClr val="bg1"/>
                </a:solidFill>
              </a:rPr>
              <a:t>		</a:t>
            </a:r>
            <a:r>
              <a:rPr lang="hr-HR" sz="1500" dirty="0" smtClean="0">
                <a:solidFill>
                  <a:schemeClr val="bg1"/>
                </a:solidFill>
              </a:rPr>
              <a:t>Načelnik</a:t>
            </a:r>
            <a:endParaRPr lang="hr-HR" sz="1500" dirty="0">
              <a:solidFill>
                <a:schemeClr val="bg1"/>
              </a:solidFill>
            </a:endParaRPr>
          </a:p>
          <a:p>
            <a:r>
              <a:rPr lang="hr-HR" sz="1500" dirty="0">
                <a:solidFill>
                  <a:schemeClr val="bg1"/>
                </a:solidFill>
              </a:rPr>
              <a:t>IZRADIO:		</a:t>
            </a:r>
            <a:r>
              <a:rPr lang="hr-HR" sz="1500" dirty="0" smtClean="0">
                <a:solidFill>
                  <a:schemeClr val="bg1"/>
                </a:solidFill>
              </a:rPr>
              <a:t>Općina Bogdanovci</a:t>
            </a:r>
            <a:endParaRPr lang="hr-HR" sz="1500" dirty="0">
              <a:solidFill>
                <a:schemeClr val="bg1"/>
              </a:solidFill>
            </a:endParaRPr>
          </a:p>
          <a:p>
            <a:r>
              <a:rPr lang="hr-HR" sz="1500" dirty="0">
                <a:solidFill>
                  <a:schemeClr val="bg1"/>
                </a:solidFill>
              </a:rPr>
              <a:t>GODINA:		</a:t>
            </a:r>
            <a:r>
              <a:rPr lang="hr-HR" sz="1500" dirty="0" smtClean="0">
                <a:solidFill>
                  <a:schemeClr val="bg1"/>
                </a:solidFill>
              </a:rPr>
              <a:t>15</a:t>
            </a:r>
            <a:r>
              <a:rPr lang="hr-HR" sz="1500" dirty="0" smtClean="0">
                <a:solidFill>
                  <a:schemeClr val="bg1"/>
                </a:solidFill>
              </a:rPr>
              <a:t>.12.2025. </a:t>
            </a:r>
            <a:endParaRPr lang="hr-HR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4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029" y="322669"/>
            <a:ext cx="4049486" cy="1068935"/>
          </a:xfrm>
        </p:spPr>
        <p:txBody>
          <a:bodyPr>
            <a:normAutofit/>
          </a:bodyPr>
          <a:lstStyle/>
          <a:p>
            <a:pPr algn="l"/>
            <a:r>
              <a:rPr lang="hr-HR" sz="3000" b="1" dirty="0">
                <a:solidFill>
                  <a:srgbClr val="FFC000"/>
                </a:solidFill>
                <a:effectLst/>
              </a:rPr>
              <a:t>       </a:t>
            </a:r>
            <a:r>
              <a:rPr lang="hr-HR" sz="2700" b="1" dirty="0">
                <a:solidFill>
                  <a:srgbClr val="FFC000"/>
                </a:solidFill>
                <a:effectLst/>
              </a:rPr>
              <a:t>RIJEČ </a:t>
            </a:r>
            <a:r>
              <a:rPr lang="hr-HR" sz="2700" b="1" dirty="0" smtClean="0">
                <a:solidFill>
                  <a:srgbClr val="FFC000"/>
                </a:solidFill>
                <a:effectLst/>
              </a:rPr>
              <a:t/>
            </a:r>
            <a:br>
              <a:rPr lang="hr-HR" sz="2700" b="1" dirty="0" smtClean="0">
                <a:solidFill>
                  <a:srgbClr val="FFC000"/>
                </a:solidFill>
                <a:effectLst/>
              </a:rPr>
            </a:br>
            <a:r>
              <a:rPr lang="hr-HR" sz="2700" b="1" dirty="0" smtClean="0">
                <a:solidFill>
                  <a:srgbClr val="FFC000"/>
                </a:solidFill>
                <a:effectLst/>
              </a:rPr>
              <a:t>        </a:t>
            </a:r>
            <a:r>
              <a:rPr lang="hr-HR" sz="2700" b="1" dirty="0" smtClean="0">
                <a:effectLst/>
              </a:rPr>
              <a:t>NAČELNIKA</a:t>
            </a:r>
            <a:endParaRPr lang="en-US" sz="2700" b="1" dirty="0">
              <a:effectLst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8965" y="1044700"/>
            <a:ext cx="381762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844" y="1785932"/>
            <a:ext cx="88568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b="1" dirty="0" smtClean="0">
                <a:solidFill>
                  <a:schemeClr val="bg1"/>
                </a:solidFill>
              </a:rPr>
              <a:t>Drage mještanke i mještani Općine Bogdanovci,</a:t>
            </a:r>
            <a:endParaRPr lang="vi-VN" sz="1200" dirty="0" smtClean="0">
              <a:solidFill>
                <a:schemeClr val="bg1"/>
              </a:solidFill>
            </a:endParaRPr>
          </a:p>
          <a:p>
            <a:r>
              <a:rPr lang="vi-VN" sz="1200" dirty="0" smtClean="0">
                <a:solidFill>
                  <a:schemeClr val="bg1"/>
                </a:solidFill>
              </a:rPr>
              <a:t>predstavljamo vam </a:t>
            </a:r>
            <a:r>
              <a:rPr lang="vi-VN" sz="1200" b="1" dirty="0" smtClean="0">
                <a:solidFill>
                  <a:schemeClr val="bg1"/>
                </a:solidFill>
              </a:rPr>
              <a:t>Proračun za građane Općine Bogdanovci za 2026. godinu</a:t>
            </a:r>
            <a:r>
              <a:rPr lang="vi-VN" sz="1200" dirty="0" smtClean="0">
                <a:solidFill>
                  <a:schemeClr val="bg1"/>
                </a:solidFill>
              </a:rPr>
              <a:t>, dokument koji na pregledan i razumljiv način prikazuje kako Općina prikuplja sredstva te na koji ih način planira ulagati.</a:t>
            </a:r>
          </a:p>
          <a:p>
            <a:r>
              <a:rPr lang="vi-VN" sz="1200" dirty="0" smtClean="0">
                <a:solidFill>
                  <a:schemeClr val="bg1"/>
                </a:solidFill>
              </a:rPr>
              <a:t>Kako bismo vam omogućili bolji uvid u rad Općine i dodatno unaprijedili transparentnost našeg poslovanja, pozivamo vas da posjetite našu službenu internetsku stranicu </a:t>
            </a:r>
            <a:r>
              <a:rPr lang="vi-VN" sz="1200" b="1" dirty="0" smtClean="0">
                <a:solidFill>
                  <a:schemeClr val="bg1"/>
                </a:solidFill>
                <a:hlinkClick r:id="rId2"/>
              </a:rPr>
              <a:t>www.opcina-bogdanovci.hr</a:t>
            </a:r>
            <a:endParaRPr lang="vi-VN" sz="1200" dirty="0" smtClean="0">
              <a:solidFill>
                <a:schemeClr val="bg1"/>
              </a:solidFill>
            </a:endParaRPr>
          </a:p>
          <a:p>
            <a:r>
              <a:rPr lang="vi-VN" sz="1200" dirty="0" smtClean="0">
                <a:solidFill>
                  <a:schemeClr val="bg1"/>
                </a:solidFill>
              </a:rPr>
              <a:t>, gdje možete pronaći sve relevantne informacije.</a:t>
            </a:r>
          </a:p>
          <a:p>
            <a:r>
              <a:rPr lang="vi-VN" sz="1200" dirty="0" smtClean="0">
                <a:solidFill>
                  <a:schemeClr val="bg1"/>
                </a:solidFill>
              </a:rPr>
              <a:t>Općinski proračun složen je financijski dokument, stoga je cilj ovog Vodiča na jednostavan i razumljiv način približiti osnovne proračunske pojmove, strukturu općinskih prihoda i rashoda, kao i planirane projekte i aktivnosti.</a:t>
            </a:r>
          </a:p>
          <a:p>
            <a:r>
              <a:rPr lang="vi-VN" sz="1200" dirty="0" smtClean="0">
                <a:solidFill>
                  <a:schemeClr val="bg1"/>
                </a:solidFill>
              </a:rPr>
              <a:t>Svrha ovog Vodiča, osim povećanja transparentnosti rada Općine i informiranja mještana o načinu raspolaganja javnim sredstvima, jest i poticanje većeg interesa javnosti za općinske projekte i aktivnosti te, u konačnici, veće uključenosti građana u proračunski proces Općine Bogdanovci.</a:t>
            </a:r>
          </a:p>
          <a:p>
            <a:r>
              <a:rPr lang="vi-VN" sz="1200" dirty="0" smtClean="0">
                <a:solidFill>
                  <a:schemeClr val="bg1"/>
                </a:solidFill>
              </a:rPr>
              <a:t>Vjerujemo da smo ovim dokumentom postigli navedene ciljeve. Ovaj Vodič namijenjen je vama, a Općina Bogdanovci stoji vam na raspolaganju za sve vaše prijedloge, sugestije i pitanja</a:t>
            </a:r>
            <a:r>
              <a:rPr lang="vi-VN" sz="1200" dirty="0" smtClean="0">
                <a:solidFill>
                  <a:schemeClr val="bg1"/>
                </a:solidFill>
              </a:rPr>
              <a:t>.</a:t>
            </a:r>
            <a:endParaRPr lang="hr-HR" sz="1200" dirty="0" smtClean="0">
              <a:solidFill>
                <a:schemeClr val="bg1"/>
              </a:solidFill>
            </a:endParaRPr>
          </a:p>
          <a:p>
            <a:endParaRPr lang="vi-VN" sz="1200" dirty="0" smtClean="0">
              <a:solidFill>
                <a:schemeClr val="bg1"/>
              </a:solidFill>
            </a:endParaRPr>
          </a:p>
          <a:p>
            <a:r>
              <a:rPr lang="vi-VN" sz="1200" dirty="0" smtClean="0">
                <a:solidFill>
                  <a:schemeClr val="bg1"/>
                </a:solidFill>
              </a:rPr>
              <a:t>Vaš načelnik</a:t>
            </a:r>
            <a:br>
              <a:rPr lang="vi-VN" sz="1200" dirty="0" smtClean="0">
                <a:solidFill>
                  <a:schemeClr val="bg1"/>
                </a:solidFill>
              </a:rPr>
            </a:br>
            <a:r>
              <a:rPr lang="vi-VN" sz="1200" dirty="0" smtClean="0">
                <a:solidFill>
                  <a:schemeClr val="bg1"/>
                </a:solidFill>
              </a:rPr>
              <a:t>Marko Barun, mag. admin. publ.</a:t>
            </a:r>
          </a:p>
          <a:p>
            <a:endParaRPr lang="hr-HR" sz="1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43875" y="0"/>
            <a:ext cx="1000125" cy="128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1180" y="-24235"/>
            <a:ext cx="5182820" cy="916229"/>
          </a:xfrm>
          <a:noFill/>
        </p:spPr>
        <p:txBody>
          <a:bodyPr>
            <a:noAutofit/>
          </a:bodyPr>
          <a:lstStyle/>
          <a:p>
            <a:pPr algn="r"/>
            <a:r>
              <a:rPr lang="hr-HR" sz="2800" b="1" dirty="0">
                <a:effectLst/>
              </a:rPr>
              <a:t>ŠTO JE </a:t>
            </a:r>
            <a:r>
              <a:rPr lang="hr-HR" sz="2800" b="1" dirty="0">
                <a:solidFill>
                  <a:srgbClr val="FFC000"/>
                </a:solidFill>
                <a:effectLst/>
              </a:rPr>
              <a:t>PRORAČUN U MALOM </a:t>
            </a:r>
            <a:br>
              <a:rPr lang="hr-HR" sz="2800" b="1" dirty="0">
                <a:solidFill>
                  <a:srgbClr val="FFC000"/>
                </a:solidFill>
                <a:effectLst/>
              </a:rPr>
            </a:br>
            <a:r>
              <a:rPr lang="hr-HR" sz="2800" b="1" dirty="0">
                <a:effectLst/>
              </a:rPr>
              <a:t>I KOME JE NAMIJENJEN?</a:t>
            </a:r>
            <a:endParaRPr lang="en-US" sz="2800" b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891995"/>
            <a:ext cx="7015280" cy="4251506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32500" lnSpcReduction="20000"/>
          </a:bodyPr>
          <a:lstStyle/>
          <a:p>
            <a:endParaRPr lang="hr-HR" dirty="0"/>
          </a:p>
          <a:p>
            <a:pPr marL="0" indent="0" algn="just">
              <a:buNone/>
            </a:pPr>
            <a:r>
              <a:rPr lang="hr-HR" sz="4600" b="1" i="1" dirty="0"/>
              <a:t>Proračun u malom </a:t>
            </a:r>
            <a:r>
              <a:rPr lang="hr-HR" sz="4600" dirty="0"/>
              <a:t>je dokument temeljen na ključnom financijskom dokumentu – Proračunu </a:t>
            </a:r>
            <a:r>
              <a:rPr lang="hr-HR" sz="4600" dirty="0" smtClean="0"/>
              <a:t>Općine Bogdanovci i </a:t>
            </a:r>
            <a:r>
              <a:rPr lang="hr-HR" sz="4600" dirty="0"/>
              <a:t>svojim sadržajem, opsegom i grafikom objašnjava proračun na slikovit, jednostavan i razumljiv način. </a:t>
            </a:r>
          </a:p>
          <a:p>
            <a:pPr algn="just"/>
            <a:r>
              <a:rPr lang="hr-HR" sz="4600" i="1" dirty="0"/>
              <a:t>Proračun u malom </a:t>
            </a:r>
            <a:r>
              <a:rPr lang="hr-HR" sz="4600" dirty="0"/>
              <a:t>je jedan od alata transparentnosti i komunikacije gradske vlasti prema građanima. Postojanje ovakvog dokumenta doprinosi i ocjeni transparentne prakse svake jedinice lokalne samouprave. </a:t>
            </a:r>
          </a:p>
          <a:p>
            <a:pPr algn="just"/>
            <a:r>
              <a:rPr lang="hr-HR" sz="4600" dirty="0"/>
              <a:t>On je izvor informacija dostupan svima iz kojeg se vide najznačajniji ostvareni projekti u </a:t>
            </a:r>
            <a:r>
              <a:rPr lang="hr-HR" sz="4600" dirty="0" smtClean="0"/>
              <a:t>Općini </a:t>
            </a:r>
            <a:r>
              <a:rPr lang="hr-HR" sz="4600" dirty="0"/>
              <a:t>kao i budući projekti u razdoblju koje slijedi (</a:t>
            </a:r>
            <a:r>
              <a:rPr lang="hr-HR" sz="4600" dirty="0" smtClean="0"/>
              <a:t>2026.-2028. </a:t>
            </a:r>
            <a:r>
              <a:rPr lang="hr-HR" sz="4600" dirty="0"/>
              <a:t>godina), tj. na što se planira utrošiti proračunski novac. </a:t>
            </a:r>
          </a:p>
          <a:p>
            <a:pPr algn="just"/>
            <a:r>
              <a:rPr lang="hr-HR" sz="4600" i="1" dirty="0"/>
              <a:t>Proračun u malom </a:t>
            </a:r>
            <a:r>
              <a:rPr lang="hr-HR" sz="4600" dirty="0"/>
              <a:t>osim uloge informiranja ima i ulogu edukacije, jer objašnjava temeljem čega proračun izgleda baš ovako kakav se usvaja na </a:t>
            </a:r>
            <a:r>
              <a:rPr lang="hr-HR" sz="4600" dirty="0" smtClean="0"/>
              <a:t>Općinskom </a:t>
            </a:r>
            <a:r>
              <a:rPr lang="hr-HR" sz="4600" dirty="0"/>
              <a:t>vijeću. </a:t>
            </a:r>
          </a:p>
          <a:p>
            <a:pPr algn="just"/>
            <a:r>
              <a:rPr lang="hr-HR" sz="4600" dirty="0"/>
              <a:t>Kad se zbroje sve koristi i ciljevi, može se reći da je najvažniji cilj ovog dokumenta učiniti Proračun </a:t>
            </a:r>
            <a:r>
              <a:rPr lang="hr-HR" sz="4600" dirty="0" smtClean="0"/>
              <a:t>Općine Bogdanovci </a:t>
            </a:r>
            <a:r>
              <a:rPr lang="hr-HR" sz="4600" dirty="0"/>
              <a:t>temom ne samo </a:t>
            </a:r>
            <a:r>
              <a:rPr lang="hr-HR" sz="4600" dirty="0" smtClean="0"/>
              <a:t>općinske </a:t>
            </a:r>
            <a:r>
              <a:rPr lang="hr-HR" sz="4600" dirty="0"/>
              <a:t>vlasti, stručnih službi ili proračunskih korisnika, već predmetom interesa svih građana </a:t>
            </a:r>
            <a:r>
              <a:rPr lang="hr-HR" sz="4600" dirty="0" smtClean="0"/>
              <a:t>Općine Bogdanovci. </a:t>
            </a:r>
            <a:endParaRPr lang="hr-HR" sz="4600" dirty="0"/>
          </a:p>
          <a:p>
            <a:pPr marL="0" indent="0">
              <a:buNone/>
            </a:pPr>
            <a:endParaRPr lang="hr-HR" sz="3500" b="1" dirty="0"/>
          </a:p>
          <a:p>
            <a:pPr marL="0" indent="0">
              <a:buNone/>
            </a:pPr>
            <a:r>
              <a:rPr lang="hr-HR" sz="4000" b="1" dirty="0"/>
              <a:t>GDJE MOŽETE SAZNATI VIŠE ? </a:t>
            </a:r>
            <a:endParaRPr lang="hr-HR" sz="4000" dirty="0"/>
          </a:p>
          <a:p>
            <a:r>
              <a:rPr lang="hr-HR" sz="4000" dirty="0"/>
              <a:t>Želite li dobiti potpuni sadržaj proračuna </a:t>
            </a:r>
            <a:r>
              <a:rPr lang="hr-HR" sz="4000" dirty="0" smtClean="0"/>
              <a:t>Općine Bogdanovci, </a:t>
            </a:r>
            <a:r>
              <a:rPr lang="hr-HR" sz="4000" dirty="0"/>
              <a:t>možete ga naći: </a:t>
            </a:r>
          </a:p>
          <a:p>
            <a:r>
              <a:rPr lang="hr-HR" sz="4000" b="1" dirty="0"/>
              <a:t>na mrežnoj stranici: </a:t>
            </a:r>
            <a:r>
              <a:rPr lang="hr-HR" sz="4000" b="1" dirty="0" smtClean="0"/>
              <a:t>www.opcina-bogdanovci.hr </a:t>
            </a:r>
            <a:endParaRPr lang="hr-HR" sz="4000" dirty="0"/>
          </a:p>
          <a:p>
            <a:r>
              <a:rPr lang="pl-PL" sz="4000" b="1" dirty="0" smtClean="0"/>
              <a:t>osobno</a:t>
            </a:r>
            <a:r>
              <a:rPr lang="pl-PL" sz="4000" b="1" dirty="0"/>
              <a:t>: </a:t>
            </a:r>
            <a:r>
              <a:rPr lang="pl-PL" sz="4000" b="1" dirty="0" smtClean="0"/>
              <a:t>Jedinstveni upravni odjel, Bana Josipa Jelačića 1, Bogdanovci  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808225"/>
            <a:ext cx="2095214" cy="15270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4981" y="1540069"/>
            <a:ext cx="4123035" cy="33490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hr-HR" sz="2000" b="0" dirty="0">
                <a:solidFill>
                  <a:srgbClr val="C00000"/>
                </a:solidFill>
              </a:rPr>
              <a:t>Ukupni proračunski dokument sadrži preko stotinu stranica i prikazuje proračun na vrlo složen način. </a:t>
            </a:r>
          </a:p>
          <a:p>
            <a:pPr algn="just"/>
            <a:endParaRPr lang="hr-HR" sz="2000" b="0" dirty="0">
              <a:solidFill>
                <a:srgbClr val="C00000"/>
              </a:solidFill>
            </a:endParaRPr>
          </a:p>
          <a:p>
            <a:pPr algn="just"/>
            <a:r>
              <a:rPr lang="hr-HR" sz="2000" b="0" dirty="0">
                <a:solidFill>
                  <a:srgbClr val="C00000"/>
                </a:solidFill>
              </a:rPr>
              <a:t>Sastoji se od </a:t>
            </a:r>
            <a:r>
              <a:rPr lang="hr-HR" sz="2000" b="0" dirty="0" smtClean="0">
                <a:solidFill>
                  <a:srgbClr val="C00000"/>
                </a:solidFill>
              </a:rPr>
              <a:t>3 </a:t>
            </a:r>
            <a:r>
              <a:rPr lang="hr-HR" sz="2000" b="0" dirty="0">
                <a:solidFill>
                  <a:srgbClr val="C00000"/>
                </a:solidFill>
              </a:rPr>
              <a:t>dijela kroz koja se prate svi prihodi i rashodi proračuna na nekoliko načina i po nekoliko osnova. </a:t>
            </a:r>
          </a:p>
          <a:p>
            <a:pPr algn="just"/>
            <a:endParaRPr lang="hr-HR" sz="2000" b="0" dirty="0">
              <a:solidFill>
                <a:srgbClr val="C00000"/>
              </a:solidFill>
            </a:endParaRPr>
          </a:p>
          <a:p>
            <a:pPr algn="just"/>
            <a:r>
              <a:rPr lang="hr-HR" sz="2000" b="0" dirty="0">
                <a:solidFill>
                  <a:srgbClr val="C00000"/>
                </a:solidFill>
              </a:rPr>
              <a:t>Svaki od ova </a:t>
            </a:r>
            <a:r>
              <a:rPr lang="hr-HR" sz="2000" b="0" dirty="0" smtClean="0">
                <a:solidFill>
                  <a:srgbClr val="C00000"/>
                </a:solidFill>
              </a:rPr>
              <a:t>tri </a:t>
            </a:r>
            <a:r>
              <a:rPr lang="hr-HR" sz="2000" b="0" dirty="0">
                <a:solidFill>
                  <a:srgbClr val="C00000"/>
                </a:solidFill>
              </a:rPr>
              <a:t>dijela ima svoj sadržaj, izgled i metodologiju koja je zakonom propisana.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314560" y="1382157"/>
            <a:ext cx="5650085" cy="3664920"/>
            <a:chOff x="296260" y="1229452"/>
            <a:chExt cx="5650085" cy="3664920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xmlns="" val="2214377687"/>
                </p:ext>
              </p:extLst>
            </p:nvPr>
          </p:nvGraphicFramePr>
          <p:xfrm>
            <a:off x="296260" y="1229452"/>
            <a:ext cx="5650085" cy="36649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Oval 8"/>
            <p:cNvSpPr/>
            <p:nvPr/>
          </p:nvSpPr>
          <p:spPr>
            <a:xfrm>
              <a:off x="1110854" y="3990681"/>
              <a:ext cx="833667" cy="8060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110854" y="2633359"/>
              <a:ext cx="833667" cy="8060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039416" y="1347475"/>
              <a:ext cx="833667" cy="8060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448965" y="1044700"/>
            <a:ext cx="381762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4877410" y="433880"/>
            <a:ext cx="4123035" cy="91623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C000"/>
                </a:solidFill>
              </a:rPr>
              <a:t>4 DIJELA  </a:t>
            </a:r>
            <a:r>
              <a:rPr lang="hr-HR" b="1" dirty="0">
                <a:solidFill>
                  <a:schemeClr val="bg1"/>
                </a:solidFill>
              </a:rPr>
              <a:t>OD KOJIH SE SASTOJI  PRORAČUN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3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	Proračun Općine Bogdanovci</a:t>
            </a:r>
            <a:endParaRPr lang="hr-HR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000364" y="1357304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		Prihodi za </a:t>
            </a:r>
            <a:r>
              <a:rPr lang="hr-HR" dirty="0" smtClean="0"/>
              <a:t>2026. </a:t>
            </a:r>
            <a:r>
              <a:rPr lang="hr-HR" dirty="0" smtClean="0"/>
              <a:t>godinu </a:t>
            </a:r>
            <a:endParaRPr lang="hr-HR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214678" y="1357304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97655" y="-24234"/>
            <a:ext cx="5946345" cy="610820"/>
          </a:xfrm>
          <a:noFill/>
        </p:spPr>
        <p:txBody>
          <a:bodyPr>
            <a:noAutofit/>
          </a:bodyPr>
          <a:lstStyle/>
          <a:p>
            <a:pPr algn="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>RASHODI PRORAČUNA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3885" y="891994"/>
            <a:ext cx="5030114" cy="425150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hr-HR" sz="5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PRORAČUNSKI RASHODI PLANIRANI SU S IZNOSOM</a:t>
            </a:r>
          </a:p>
          <a:p>
            <a:pPr marL="0" indent="0" algn="ctr">
              <a:buNone/>
            </a:pPr>
            <a:r>
              <a:rPr lang="hr-HR" sz="7400" b="1" dirty="0" smtClean="0">
                <a:solidFill>
                  <a:schemeClr val="accent1">
                    <a:lumMod val="75000"/>
                  </a:schemeClr>
                </a:solidFill>
              </a:rPr>
              <a:t>6.060.823,58EUR</a:t>
            </a:r>
            <a:endParaRPr lang="hr-HR" sz="7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hr-HR" sz="7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3700" b="1" dirty="0" smtClean="0">
                <a:solidFill>
                  <a:schemeClr val="accent1">
                    <a:lumMod val="75000"/>
                  </a:schemeClr>
                </a:solidFill>
              </a:rPr>
              <a:t>RASHODE </a:t>
            </a:r>
            <a:r>
              <a:rPr lang="hr-HR" sz="3700" b="1" dirty="0">
                <a:solidFill>
                  <a:schemeClr val="accent1">
                    <a:lumMod val="75000"/>
                  </a:schemeClr>
                </a:solidFill>
              </a:rPr>
              <a:t>MOŽEMO PODIJELITI U TRI OSNOVNE GRUPE:</a:t>
            </a:r>
          </a:p>
          <a:p>
            <a:pPr marL="457200" indent="-457200">
              <a:buAutoNum type="arabicPeriod"/>
            </a:pPr>
            <a:r>
              <a:rPr lang="hr-HR" sz="3700" b="1" dirty="0">
                <a:solidFill>
                  <a:schemeClr val="accent1">
                    <a:lumMod val="75000"/>
                  </a:schemeClr>
                </a:solidFill>
              </a:rPr>
              <a:t>TEKUĆI RASHODI</a:t>
            </a:r>
          </a:p>
          <a:p>
            <a:pPr marL="457200" indent="-457200">
              <a:buAutoNum type="arabicPeriod"/>
            </a:pPr>
            <a:r>
              <a:rPr lang="hr-HR" sz="3700" b="1" dirty="0">
                <a:solidFill>
                  <a:schemeClr val="accent1">
                    <a:lumMod val="75000"/>
                  </a:schemeClr>
                </a:solidFill>
              </a:rPr>
              <a:t>KAPITALNI RASHODI</a:t>
            </a:r>
          </a:p>
          <a:p>
            <a:pPr marL="457200" indent="-457200">
              <a:buAutoNum type="arabicPeriod"/>
            </a:pPr>
            <a:r>
              <a:rPr lang="hr-HR" sz="3700" b="1" dirty="0">
                <a:solidFill>
                  <a:schemeClr val="accent1">
                    <a:lumMod val="75000"/>
                  </a:schemeClr>
                </a:solidFill>
              </a:rPr>
              <a:t>FINANCIJSKI RASHODI</a:t>
            </a:r>
          </a:p>
          <a:p>
            <a:pPr marL="0" indent="0" algn="just">
              <a:buNone/>
            </a:pPr>
            <a:r>
              <a:rPr lang="hr-HR" sz="4000" b="1" dirty="0">
                <a:solidFill>
                  <a:schemeClr val="bg1"/>
                </a:solidFill>
              </a:rPr>
              <a:t>Tekućim rashodima </a:t>
            </a:r>
            <a:r>
              <a:rPr lang="hr-HR" sz="4000" b="1" dirty="0">
                <a:solidFill>
                  <a:schemeClr val="accent1">
                    <a:lumMod val="75000"/>
                  </a:schemeClr>
                </a:solidFill>
              </a:rPr>
              <a:t>nazivamo</a:t>
            </a:r>
            <a:r>
              <a:rPr lang="hr-HR" sz="3700" b="1" dirty="0">
                <a:solidFill>
                  <a:schemeClr val="accent1">
                    <a:lumMod val="75000"/>
                  </a:schemeClr>
                </a:solidFill>
              </a:rPr>
              <a:t> one kontinuirane rashode kojima se financira funkcioniranje sustava kao što su predškolski odgoj, osnovno školstvo, kultura, sport, socijalni programi i sl. Ovo su, nazovimo ih, „rashodi svakodnevnog života”</a:t>
            </a:r>
          </a:p>
          <a:p>
            <a:pPr marL="0" indent="0" algn="just">
              <a:buNone/>
            </a:pPr>
            <a:r>
              <a:rPr lang="hr-HR" sz="4000" b="1" dirty="0">
                <a:solidFill>
                  <a:schemeClr val="bg1"/>
                </a:solidFill>
              </a:rPr>
              <a:t>Kapitalnim rashodima </a:t>
            </a:r>
            <a:r>
              <a:rPr lang="hr-HR" sz="3700" b="1" dirty="0">
                <a:solidFill>
                  <a:schemeClr val="accent1">
                    <a:lumMod val="75000"/>
                  </a:schemeClr>
                </a:solidFill>
              </a:rPr>
              <a:t>nazivamo povremene ili trajne rashode kojima se financiraju nove investicije, ulaganja u komunalnu infrastrukturu, nove objekte i sustave, a uvijek iza sebe ostavljaju neku novostvorenu vrijednost. Ove rashode možemo nazvati „razvojnim rashodima”. Učešćem kapitalnih investicija(rashoda) ocjenjuje se razvojnost proračuna i grada.</a:t>
            </a:r>
          </a:p>
          <a:p>
            <a:pPr marL="0" indent="0" algn="just">
              <a:buNone/>
            </a:pPr>
            <a:r>
              <a:rPr lang="hr-HR" sz="43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4000" b="1" dirty="0">
                <a:solidFill>
                  <a:schemeClr val="bg1"/>
                </a:solidFill>
              </a:rPr>
              <a:t>Financijskim rashodima </a:t>
            </a:r>
            <a:r>
              <a:rPr lang="hr-HR" sz="3700" b="1" dirty="0">
                <a:solidFill>
                  <a:schemeClr val="accent1">
                    <a:lumMod val="75000"/>
                  </a:schemeClr>
                </a:solidFill>
              </a:rPr>
              <a:t>nazivamo izdatke namjenjene 	otplati glavnica dospjelih kredita i zajmova</a:t>
            </a:r>
            <a:endParaRPr lang="hr-HR" sz="37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0" y="2643188"/>
          <a:ext cx="4143372" cy="250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572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1" y="0"/>
            <a:ext cx="7015280" cy="1044699"/>
          </a:xfrm>
          <a:noFill/>
        </p:spPr>
        <p:txBody>
          <a:bodyPr>
            <a:noAutofit/>
          </a:bodyPr>
          <a:lstStyle/>
          <a:p>
            <a:pPr algn="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760" y="1808225"/>
            <a:ext cx="2137870" cy="15270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61180" y="90592"/>
            <a:ext cx="4886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b="1" dirty="0">
                <a:solidFill>
                  <a:schemeClr val="accent1">
                    <a:lumMod val="75000"/>
                  </a:schemeClr>
                </a:solidFill>
              </a:rPr>
              <a:t>IZA PROGRAMA STOJE </a:t>
            </a:r>
            <a:r>
              <a:rPr lang="hr-H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LJUDI </a:t>
            </a:r>
          </a:p>
          <a:p>
            <a:pPr algn="r"/>
            <a:r>
              <a:rPr lang="hr-H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NJIHOVE POTREBE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1425" y="1044699"/>
            <a:ext cx="6566315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accent1">
                    <a:lumMod val="75000"/>
                  </a:schemeClr>
                </a:solidFill>
              </a:rPr>
              <a:t>Kad govorimo o javnim potrebama, možemo se orijentirati na novce i brojke kojima financiramo te programe, ali ovdje mi uvijek gledamo ljude, naše </a:t>
            </a:r>
            <a:r>
              <a:rPr lang="hr-HR" sz="1600" b="1" dirty="0" smtClean="0">
                <a:solidFill>
                  <a:srgbClr val="FF9900"/>
                </a:solidFill>
              </a:rPr>
              <a:t>mještane </a:t>
            </a:r>
            <a:r>
              <a:rPr lang="hr-HR" sz="1600" b="1" dirty="0">
                <a:solidFill>
                  <a:srgbClr val="FF9900"/>
                </a:solidFill>
              </a:rPr>
              <a:t>koji kroz te programe ostvaruju svoje kulturne, sportske i socijalne potrebe.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0360" y="2113635"/>
            <a:ext cx="4575050" cy="2877160"/>
            <a:chOff x="3350360" y="2113635"/>
            <a:chExt cx="4575050" cy="2877160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xmlns="" val="551161964"/>
                </p:ext>
              </p:extLst>
            </p:nvPr>
          </p:nvGraphicFramePr>
          <p:xfrm>
            <a:off x="3350360" y="2113635"/>
            <a:ext cx="4575050" cy="28771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113885" y="4404210"/>
              <a:ext cx="3664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BROJ GRAĐANA KORISNIKA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5770" y="2266340"/>
              <a:ext cx="9162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200" b="1" dirty="0" smtClean="0">
                  <a:solidFill>
                    <a:schemeClr val="bg1"/>
                  </a:solidFill>
                </a:rPr>
                <a:t>4</a:t>
              </a:r>
              <a:endParaRPr lang="hr-HR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78246" y="2266340"/>
              <a:ext cx="9162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200" b="1" dirty="0" smtClean="0">
                  <a:solidFill>
                    <a:schemeClr val="bg1"/>
                  </a:solidFill>
                </a:rPr>
                <a:t>9</a:t>
              </a:r>
              <a:endParaRPr lang="hr-HR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296" y="2266340"/>
              <a:ext cx="9162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200" b="1" dirty="0" smtClean="0">
                  <a:solidFill>
                    <a:schemeClr val="bg1"/>
                  </a:solidFill>
                </a:rPr>
                <a:t>4</a:t>
              </a:r>
              <a:endParaRPr lang="hr-HR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3555" y="3401607"/>
            <a:ext cx="3060199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chemeClr val="accent1">
                    <a:lumMod val="75000"/>
                  </a:schemeClr>
                </a:solidFill>
              </a:rPr>
              <a:t>Kroz </a:t>
            </a:r>
            <a:r>
              <a:rPr lang="hr-HR" sz="1400" b="1" dirty="0" smtClean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hr-HR" sz="1400" b="1" dirty="0">
                <a:solidFill>
                  <a:schemeClr val="accent1">
                    <a:lumMod val="75000"/>
                  </a:schemeClr>
                </a:solidFill>
              </a:rPr>
              <a:t>udruga u kulturi, </a:t>
            </a:r>
            <a:r>
              <a:rPr lang="hr-HR" sz="1400" b="1" dirty="0" smtClean="0">
                <a:solidFill>
                  <a:schemeClr val="accent1">
                    <a:lumMod val="75000"/>
                  </a:schemeClr>
                </a:solidFill>
              </a:rPr>
              <a:t>9 </a:t>
            </a:r>
            <a:r>
              <a:rPr lang="hr-HR" sz="1400" b="1" dirty="0">
                <a:solidFill>
                  <a:schemeClr val="accent1">
                    <a:lumMod val="75000"/>
                  </a:schemeClr>
                </a:solidFill>
              </a:rPr>
              <a:t>njih u sportu i </a:t>
            </a:r>
            <a:r>
              <a:rPr lang="hr-HR" sz="1400" b="1" dirty="0" smtClean="0">
                <a:solidFill>
                  <a:schemeClr val="accent1">
                    <a:lumMod val="75000"/>
                  </a:schemeClr>
                </a:solidFill>
              </a:rPr>
              <a:t>4 njih od posebnog interesa za općinu Bogdanovce, </a:t>
            </a:r>
            <a:r>
              <a:rPr lang="hr-HR" sz="1400" b="1" dirty="0">
                <a:solidFill>
                  <a:schemeClr val="accent1">
                    <a:lumMod val="75000"/>
                  </a:schemeClr>
                </a:solidFill>
              </a:rPr>
              <a:t>gotovo </a:t>
            </a:r>
            <a:r>
              <a:rPr lang="hr-HR" sz="1400" b="1" dirty="0" smtClean="0">
                <a:solidFill>
                  <a:schemeClr val="accent1">
                    <a:lumMod val="75000"/>
                  </a:schemeClr>
                </a:solidFill>
              </a:rPr>
              <a:t>1000 naših mještana </a:t>
            </a:r>
            <a:r>
              <a:rPr lang="hr-HR" sz="1400" b="1" dirty="0">
                <a:solidFill>
                  <a:schemeClr val="accent1">
                    <a:lumMod val="75000"/>
                  </a:schemeClr>
                </a:solidFill>
              </a:rPr>
              <a:t>je uključeno u neki vid aktivnosti ili podrške. Nastojimo svake godine podržati sve postojeće udruge s rezultatima i potaknuti i nove na djelovanje i uključivanje u rad.</a:t>
            </a:r>
          </a:p>
        </p:txBody>
      </p:sp>
    </p:spTree>
    <p:extLst>
      <p:ext uri="{BB962C8B-B14F-4D97-AF65-F5344CB8AC3E}">
        <p14:creationId xmlns:p14="http://schemas.microsoft.com/office/powerpoint/2010/main" xmlns="" val="4218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0"/>
            <a:ext cx="7015280" cy="1044699"/>
          </a:xfrm>
          <a:noFill/>
        </p:spPr>
        <p:txBody>
          <a:bodyPr>
            <a:noAutofit/>
          </a:bodyPr>
          <a:lstStyle/>
          <a:p>
            <a:pPr algn="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NEKE NOVE VIZURE </a:t>
            </a:r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OPĆINE BOGDANOVCI </a:t>
            </a:r>
            <a:b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I 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</a:rPr>
              <a:t>TEMELJI ZA BUDUĆE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32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760" y="1808225"/>
            <a:ext cx="2137870" cy="15270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57158" y="1071552"/>
            <a:ext cx="4309474" cy="3373698"/>
            <a:chOff x="2196630" y="1437839"/>
            <a:chExt cx="2833485" cy="19924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9374" y="1437839"/>
              <a:ext cx="2185378" cy="147218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196630" y="3239392"/>
              <a:ext cx="2833485" cy="19085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hr-HR" sz="1500" dirty="0" smtClean="0"/>
                <a:t>PROŠIRENJE VRTIĆA PETROVCI </a:t>
              </a:r>
              <a:endParaRPr lang="hr-HR" sz="15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72066" y="1500180"/>
            <a:ext cx="3577191" cy="2987162"/>
            <a:chOff x="5403435" y="1301336"/>
            <a:chExt cx="2833485" cy="23095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6608" y="1301336"/>
              <a:ext cx="2437530" cy="178444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403435" y="3182570"/>
              <a:ext cx="2833485" cy="428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hr-HR" sz="1500" dirty="0" smtClean="0"/>
                <a:t>MODERNIZACIJA MATERIJALNO TEHNIČKIH UVJETA </a:t>
              </a:r>
              <a:r>
                <a:rPr lang="hr-HR" sz="1500" dirty="0" smtClean="0"/>
                <a:t>DOMA KULTURE PETROVCI</a:t>
              </a:r>
              <a:endParaRPr lang="hr-HR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724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784</Words>
  <Application>Microsoft Office PowerPoint</Application>
  <PresentationFormat>On-screen Show (16:9)</PresentationFormat>
  <Paragraphs>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PRORAČUN U OPĆINI BOGDANOVCI za 2026.godinu</vt:lpstr>
      <vt:lpstr>       RIJEČ          NAČELNIKA</vt:lpstr>
      <vt:lpstr>ŠTO JE PRORAČUN U MALOM  I KOME JE NAMIJENJEN?</vt:lpstr>
      <vt:lpstr>4 DIJELA  OD KOJIH SE SASTOJI  PRORAČUN</vt:lpstr>
      <vt:lpstr> Proračun Općine Bogdanovci</vt:lpstr>
      <vt:lpstr>  Prihodi za 2026. godinu </vt:lpstr>
      <vt:lpstr>RASHODI PRORAČUNA </vt:lpstr>
      <vt:lpstr>  </vt:lpstr>
      <vt:lpstr> NEKE NOVE VIZURE OPĆINE BOGDANOVCI  I TEMELJI ZA BUDUĆE </vt:lpstr>
      <vt:lpstr> NEKE NOVE VIZURE OPĆINE BOGDANOVCI I TEMELJI ZA BUDUĆE </vt:lpstr>
      <vt:lpstr> NEKE NOVE VIZURE OPĆINE BOGDANOVCI I TEMELJI ZA BUDUĆE </vt:lpstr>
      <vt:lpstr> NEKE NOVE VIZURE OPĆINE BOGDANOVCI I TEMELJI ZA BUDUĆE </vt:lpstr>
      <vt:lpstr> NEKE NOVE VIZURE OPĆINE BOGDANOVCI I TEMELJI ZA BUDUĆE </vt:lpstr>
      <vt:lpstr> NEKE NOVE VIZURE OPĆINE BOGDANOVCI I TEMELJI ZA BUDUĆE </vt:lpstr>
      <vt:lpstr> NEKE NOVE VIZURE OPĆINE BOGDANOVCI I TEMELJI ZA BUDUĆE </vt:lpstr>
      <vt:lpstr> NEKE NOVE VIZURE OPĆINE BOGDANOVCI I TEMELJI ZA BUDUĆE </vt:lpstr>
      <vt:lpstr> NEKE NOVE VIZURE OPĆINE BOGDANOVCI I TEMELJI ZA BUDUĆE 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Ured načelnika</cp:lastModifiedBy>
  <cp:revision>214</cp:revision>
  <dcterms:created xsi:type="dcterms:W3CDTF">2013-08-21T19:17:07Z</dcterms:created>
  <dcterms:modified xsi:type="dcterms:W3CDTF">2025-12-15T11:40:20Z</dcterms:modified>
</cp:coreProperties>
</file>